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73" r:id="rId3"/>
    <p:sldId id="257" r:id="rId4"/>
    <p:sldId id="258" r:id="rId5"/>
    <p:sldId id="259" r:id="rId6"/>
    <p:sldId id="260" r:id="rId7"/>
    <p:sldId id="276" r:id="rId8"/>
    <p:sldId id="277" r:id="rId9"/>
    <p:sldId id="275" r:id="rId10"/>
    <p:sldId id="261" r:id="rId11"/>
    <p:sldId id="274" r:id="rId12"/>
    <p:sldId id="278" r:id="rId13"/>
    <p:sldId id="287" r:id="rId14"/>
    <p:sldId id="288" r:id="rId15"/>
    <p:sldId id="289" r:id="rId16"/>
    <p:sldId id="290" r:id="rId17"/>
    <p:sldId id="291" r:id="rId18"/>
    <p:sldId id="292" r:id="rId19"/>
    <p:sldId id="293" r:id="rId20"/>
    <p:sldId id="294" r:id="rId21"/>
    <p:sldId id="295" r:id="rId22"/>
    <p:sldId id="296" r:id="rId23"/>
    <p:sldId id="262" r:id="rId24"/>
    <p:sldId id="263" r:id="rId25"/>
    <p:sldId id="264" r:id="rId26"/>
    <p:sldId id="265" r:id="rId27"/>
    <p:sldId id="266" r:id="rId28"/>
    <p:sldId id="267" r:id="rId29"/>
    <p:sldId id="268" r:id="rId30"/>
    <p:sldId id="269" r:id="rId31"/>
    <p:sldId id="297" r:id="rId32"/>
    <p:sldId id="298" r:id="rId33"/>
    <p:sldId id="299" r:id="rId34"/>
    <p:sldId id="300" r:id="rId35"/>
    <p:sldId id="270" r:id="rId36"/>
    <p:sldId id="271" r:id="rId37"/>
    <p:sldId id="272"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981" autoAdjust="0"/>
    <p:restoredTop sz="94660"/>
  </p:normalViewPr>
  <p:slideViewPr>
    <p:cSldViewPr snapToGrid="0">
      <p:cViewPr varScale="1">
        <p:scale>
          <a:sx n="84" d="100"/>
          <a:sy n="84" d="100"/>
        </p:scale>
        <p:origin x="-636" y="-90"/>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pPr/>
              <a:t>12/29/2021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pPr/>
              <a:t>12/29/2021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www.educba.com/firewall-vs-antivirus/"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javatpoint.com/what-is-linux" TargetMode="External"/><Relationship Id="rId2" Type="http://schemas.openxmlformats.org/officeDocument/2006/relationships/hyperlink" Target="https://www.javatpoint.com/linux-tutorial"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javatpoint.com/api-full-form"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javatpoint.com/linux-features"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www.javatpoint.com/cpu-full-form"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www.javatpoint.com/ram-full-form"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hyperlink" Target="https://www.tecmint.com/history-command-examples/" TargetMode="External"/><Relationship Id="rId3" Type="http://schemas.openxmlformats.org/officeDocument/2006/relationships/hyperlink" Target="https://www.tecmint.com/check-linux-disk-usage-of-files-and-directories/" TargetMode="External"/><Relationship Id="rId7" Type="http://schemas.openxmlformats.org/officeDocument/2006/relationships/hyperlink" Target="https://www.tecmint.com/wc-command-examples/" TargetMode="External"/><Relationship Id="rId2" Type="http://schemas.openxmlformats.org/officeDocument/2006/relationships/hyperlink" Target="https://www.tecmint.com/13-basic-cat-command-examples-in-linux/" TargetMode="External"/><Relationship Id="rId1" Type="http://schemas.openxmlformats.org/officeDocument/2006/relationships/slideLayout" Target="../slideLayouts/slideLayout2.xml"/><Relationship Id="rId6" Type="http://schemas.openxmlformats.org/officeDocument/2006/relationships/hyperlink" Target="https://www.tecmint.com/20-practical-examples-of-rpm-commands-in-linux/" TargetMode="External"/><Relationship Id="rId5" Type="http://schemas.openxmlformats.org/officeDocument/2006/relationships/hyperlink" Target="https://www.tecmint.com/18-tar-command-examples-in-linux/" TargetMode="External"/><Relationship Id="rId4" Type="http://schemas.openxmlformats.org/officeDocument/2006/relationships/hyperlink" Target="https://www.tecmint.com/how-to-check-disk-space-in-linux/" TargetMode="External"/><Relationship Id="rId9" Type="http://schemas.openxmlformats.org/officeDocument/2006/relationships/hyperlink" Target="https://www.tecmint.com/linux-boot-process/"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tecmint.com/install-jdk-jre-on-rhe-centos-6-5-and-fedora-17-12/" TargetMode="External"/><Relationship Id="rId2" Type="http://schemas.openxmlformats.org/officeDocument/2006/relationships/hyperlink" Target="https://www.tecmint.com/how-to-mount-and-unmount-an-iso-image-in-linux/"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tecmint.com/fdisk-commands-to-manage-linux-disk-partitions/" TargetMode="External"/><Relationship Id="rId2" Type="http://schemas.openxmlformats.org/officeDocument/2006/relationships/hyperlink" Target="https://www.tecmint.com/basic-guide-on-iptables-linux-firewall-tips-commands/" TargetMode="External"/><Relationship Id="rId1" Type="http://schemas.openxmlformats.org/officeDocument/2006/relationships/slideLayout" Target="../slideLayouts/slideLayout2.xml"/><Relationship Id="rId4" Type="http://schemas.openxmlformats.org/officeDocument/2006/relationships/hyperlink" Target="https://www.tecmint.com/ifconfig-command-example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educba.com/google-analytics-vs-piwik/" TargetMode="External"/><Relationship Id="rId2" Type="http://schemas.openxmlformats.org/officeDocument/2006/relationships/hyperlink" Target="https://www.educba.com/linux-distributions/"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pPr algn="l"/>
            <a:r>
              <a:rPr lang="en-US" sz="2400" b="1">
                <a:sym typeface="+mn-ea"/>
              </a:rPr>
              <a:t>Course Code: MCP540-1      </a:t>
            </a:r>
            <a:br>
              <a:rPr lang="en-US" sz="2400" b="1">
                <a:sym typeface="+mn-ea"/>
              </a:rPr>
            </a:br>
            <a:r>
              <a:rPr lang="en-US" sz="2400" b="1">
                <a:sym typeface="+mn-ea"/>
              </a:rPr>
              <a:t> Course: Operating Systems Lab with Linux  System Administration</a:t>
            </a:r>
            <a:r>
              <a:rPr lang="en-US" sz="2400" b="1"/>
              <a:t/>
            </a:r>
            <a:br>
              <a:rPr lang="en-US" sz="2400" b="1"/>
            </a:br>
            <a:r>
              <a:rPr lang="en-US" sz="2400" b="1">
                <a:sym typeface="+mn-ea"/>
              </a:rPr>
              <a:t>  L: 0 Hrs., T: 0 Hrs., P:2 Hrs., Per week	Total Credits: 1</a:t>
            </a:r>
            <a:r>
              <a:rPr lang="en-US" sz="2400" b="1"/>
              <a:t/>
            </a:r>
            <a:br>
              <a:rPr lang="en-US" sz="2400" b="1"/>
            </a:br>
            <a:endParaRPr lang="en-US" sz="2400" b="1" dirty="0"/>
          </a:p>
        </p:txBody>
      </p:sp>
      <p:sp>
        <p:nvSpPr>
          <p:cNvPr id="3" name="Subtitle 2"/>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4644" y="229660"/>
            <a:ext cx="10515600" cy="684742"/>
          </a:xfrm>
        </p:spPr>
        <p:txBody>
          <a:bodyPr>
            <a:normAutofit fontScale="90000"/>
          </a:bodyPr>
          <a:lstStyle/>
          <a:p>
            <a:r>
              <a:rPr lang="en-IN" b="1" dirty="0" smtClean="0"/>
              <a:t>Linux and Windows </a:t>
            </a:r>
            <a:r>
              <a:rPr lang="en-IN" b="1" dirty="0" smtClean="0"/>
              <a:t>Comparison</a:t>
            </a:r>
            <a:endParaRPr lang="en-US" dirty="0"/>
          </a:p>
        </p:txBody>
      </p:sp>
      <p:sp>
        <p:nvSpPr>
          <p:cNvPr id="3" name="Content Placeholder 2"/>
          <p:cNvSpPr>
            <a:spLocks noGrp="1"/>
          </p:cNvSpPr>
          <p:nvPr>
            <p:ph idx="1"/>
          </p:nvPr>
        </p:nvSpPr>
        <p:spPr>
          <a:xfrm>
            <a:off x="338667" y="790222"/>
            <a:ext cx="11015133" cy="5386741"/>
          </a:xfrm>
        </p:spPr>
        <p:txBody>
          <a:bodyPr>
            <a:noAutofit/>
          </a:bodyPr>
          <a:lstStyle/>
          <a:p>
            <a:pPr algn="just"/>
            <a:r>
              <a:rPr lang="en-IN" sz="2000" b="1" dirty="0" smtClean="0"/>
              <a:t>Access</a:t>
            </a:r>
            <a:r>
              <a:rPr lang="en-IN" sz="2000" dirty="0" smtClean="0"/>
              <a:t> </a:t>
            </a:r>
          </a:p>
          <a:p>
            <a:pPr algn="just"/>
            <a:r>
              <a:rPr lang="en-IN" sz="2000" dirty="0" smtClean="0"/>
              <a:t>In </a:t>
            </a:r>
            <a:r>
              <a:rPr lang="en-IN" sz="2000" dirty="0" smtClean="0"/>
              <a:t>Linux, the user has access to the source code of the kernel and alter the code according to his need. It has its own advantages, like bugs in OS will fix at a rapid pace and disadvantages like developers may take advantage of any weakness in OS if they found. </a:t>
            </a:r>
            <a:endParaRPr lang="en-IN" sz="2000" dirty="0" smtClean="0"/>
          </a:p>
          <a:p>
            <a:pPr algn="just"/>
            <a:r>
              <a:rPr lang="en-IN" sz="2000" dirty="0" smtClean="0"/>
              <a:t>In </a:t>
            </a:r>
            <a:r>
              <a:rPr lang="en-IN" sz="2000" dirty="0" smtClean="0"/>
              <a:t>windows, every user won’t have access to the source code; only members of the selected group will have access to it</a:t>
            </a:r>
            <a:r>
              <a:rPr lang="en-IN" sz="2000" dirty="0" smtClean="0"/>
              <a:t>.</a:t>
            </a:r>
          </a:p>
          <a:p>
            <a:pPr algn="just"/>
            <a:r>
              <a:rPr lang="en-IN" sz="2000" dirty="0" smtClean="0"/>
              <a:t> </a:t>
            </a:r>
            <a:r>
              <a:rPr lang="en-IN" sz="2000" b="1" dirty="0" err="1" smtClean="0"/>
              <a:t>Flavors</a:t>
            </a:r>
            <a:r>
              <a:rPr lang="en-IN" sz="2000" b="1" dirty="0" smtClean="0"/>
              <a:t> or Variety</a:t>
            </a:r>
            <a:r>
              <a:rPr lang="en-IN" sz="2000" dirty="0" smtClean="0"/>
              <a:t> </a:t>
            </a:r>
            <a:endParaRPr lang="en-IN" sz="2000" dirty="0" smtClean="0"/>
          </a:p>
          <a:p>
            <a:pPr algn="just"/>
            <a:r>
              <a:rPr lang="en-IN" sz="2000" dirty="0" smtClean="0"/>
              <a:t>Linux </a:t>
            </a:r>
            <a:r>
              <a:rPr lang="en-IN" sz="2000" dirty="0" smtClean="0"/>
              <a:t>has various distributions which are highly customizable based on user needs. Windows has very few customization options available. </a:t>
            </a:r>
            <a:endParaRPr lang="en-IN" sz="2000" dirty="0" smtClean="0"/>
          </a:p>
          <a:p>
            <a:pPr algn="just"/>
            <a:r>
              <a:rPr lang="en-IN" sz="2000" b="1" dirty="0" smtClean="0"/>
              <a:t>Licensing</a:t>
            </a:r>
            <a:r>
              <a:rPr lang="en-IN" sz="2000" dirty="0" smtClean="0"/>
              <a:t> </a:t>
            </a:r>
            <a:r>
              <a:rPr lang="en-IN" sz="2000" dirty="0" smtClean="0"/>
              <a:t>In Linux with GPL- Licensed operating system, users are free to modify the software, can re-use in any number of systems and even they can sell the modified version. In windows, with a Microsoft license, users won’t have access to source code (can’t modify the software) and based on a number of licenses – we can install only on those number of computers. </a:t>
            </a:r>
            <a:endParaRPr lang="en-IN" sz="2000" dirty="0" smtClean="0"/>
          </a:p>
          <a:p>
            <a:pPr algn="just"/>
            <a:r>
              <a:rPr lang="en-IN" sz="2000" b="1" dirty="0" smtClean="0"/>
              <a:t>Command-line</a:t>
            </a:r>
            <a:r>
              <a:rPr lang="en-IN" sz="2000" dirty="0" smtClean="0"/>
              <a:t> </a:t>
            </a:r>
            <a:r>
              <a:rPr lang="en-IN" sz="2000" dirty="0" smtClean="0"/>
              <a:t>In Linux, the command line is a very useful tool for administration and daily tasks but for end-users, it doesn’t make much difference. In windows, we have a command line but can’t use a Linux command line. We need to go running and enter </a:t>
            </a:r>
            <a:r>
              <a:rPr lang="en-IN" sz="2000" dirty="0" err="1" smtClean="0"/>
              <a:t>cmd</a:t>
            </a:r>
            <a:r>
              <a:rPr lang="en-IN" sz="2000" dirty="0" smtClean="0"/>
              <a:t> then the command line will open</a:t>
            </a:r>
            <a:r>
              <a:rPr lang="en-IN" sz="2000" dirty="0" smtClean="0"/>
              <a:t>.</a:t>
            </a:r>
          </a:p>
          <a:p>
            <a:pPr algn="just"/>
            <a:endParaRPr lang="en-US" sz="2000"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0111" y="0"/>
            <a:ext cx="10515600" cy="1325563"/>
          </a:xfrm>
        </p:spPr>
        <p:txBody>
          <a:bodyPr/>
          <a:lstStyle/>
          <a:p>
            <a:r>
              <a:rPr lang="en-IN" b="1" dirty="0" smtClean="0"/>
              <a:t>Linux and Windows </a:t>
            </a:r>
            <a:r>
              <a:rPr lang="en-IN" b="1" dirty="0" smtClean="0"/>
              <a:t>Comparison</a:t>
            </a:r>
            <a:endParaRPr lang="en-US" dirty="0"/>
          </a:p>
        </p:txBody>
      </p:sp>
      <p:sp>
        <p:nvSpPr>
          <p:cNvPr id="3" name="Content Placeholder 2"/>
          <p:cNvSpPr>
            <a:spLocks noGrp="1"/>
          </p:cNvSpPr>
          <p:nvPr>
            <p:ph idx="1"/>
          </p:nvPr>
        </p:nvSpPr>
        <p:spPr>
          <a:xfrm>
            <a:off x="203200" y="1264356"/>
            <a:ext cx="11150600" cy="4912607"/>
          </a:xfrm>
        </p:spPr>
        <p:txBody>
          <a:bodyPr>
            <a:noAutofit/>
          </a:bodyPr>
          <a:lstStyle/>
          <a:p>
            <a:pPr algn="just"/>
            <a:r>
              <a:rPr lang="en-IN" sz="2000" b="1" dirty="0" smtClean="0"/>
              <a:t>Run </a:t>
            </a:r>
            <a:r>
              <a:rPr lang="en-IN" sz="2000" b="1" dirty="0" smtClean="0"/>
              <a:t>level</a:t>
            </a:r>
            <a:r>
              <a:rPr lang="en-IN" sz="2000" dirty="0" smtClean="0"/>
              <a:t> Linux has an inbuilt ability to stop at different run levels; with this, we can work using a command line and GUI if anyone has an issue. In windows, if we encounter any problem in order to fix it, we need to reboot at run level 3 as an administrator/ root to find and fix the problem</a:t>
            </a:r>
            <a:r>
              <a:rPr lang="en-IN" sz="2000" dirty="0" smtClean="0"/>
              <a:t>.</a:t>
            </a:r>
          </a:p>
          <a:p>
            <a:pPr algn="just"/>
            <a:r>
              <a:rPr lang="en-IN" sz="2000" dirty="0" smtClean="0"/>
              <a:t> </a:t>
            </a:r>
            <a:r>
              <a:rPr lang="en-IN" sz="2000" b="1" dirty="0" smtClean="0"/>
              <a:t>Usability</a:t>
            </a:r>
            <a:r>
              <a:rPr lang="en-IN" sz="2000" dirty="0" smtClean="0"/>
              <a:t> Linux is complicated to install but has the ability to complete complex tasks easier. Windows gives user’s a simple system to operate, but it will take a longer time to install. </a:t>
            </a:r>
            <a:endParaRPr lang="en-IN" sz="2000" dirty="0" smtClean="0"/>
          </a:p>
          <a:p>
            <a:pPr algn="just"/>
            <a:r>
              <a:rPr lang="en-IN" sz="2000" b="1" dirty="0" smtClean="0"/>
              <a:t>Support</a:t>
            </a:r>
            <a:r>
              <a:rPr lang="en-IN" sz="2000" dirty="0" smtClean="0"/>
              <a:t> </a:t>
            </a:r>
            <a:r>
              <a:rPr lang="en-IN" sz="2000" dirty="0" smtClean="0"/>
              <a:t>Linux has support via a huge community of user forums/websites and online search. Windows has support that is easily accessible, online forums/ websites, and it has paid support also. </a:t>
            </a:r>
            <a:r>
              <a:rPr lang="en-IN" sz="2000" b="1" dirty="0" smtClean="0"/>
              <a:t>Updates</a:t>
            </a:r>
            <a:r>
              <a:rPr lang="en-IN" sz="2000" dirty="0" smtClean="0"/>
              <a:t> In Linux, users have full control of updates; we can install whenever we needed, and it will take less time without any reboot. In windows, updates will come at inconvenient times, such as you are giving a print to the printer but suddenly update pop up will come, which makes users frustrate and took more time to install</a:t>
            </a:r>
            <a:r>
              <a:rPr lang="en-IN" sz="2000" dirty="0" smtClean="0"/>
              <a:t>.</a:t>
            </a:r>
          </a:p>
          <a:p>
            <a:pPr algn="just"/>
            <a:r>
              <a:rPr lang="en-IN" sz="2000" dirty="0" smtClean="0"/>
              <a:t> </a:t>
            </a:r>
            <a:r>
              <a:rPr lang="en-IN" sz="2000" b="1" dirty="0" smtClean="0"/>
              <a:t>Security</a:t>
            </a:r>
            <a:r>
              <a:rPr lang="en-IN" sz="2000" dirty="0" smtClean="0"/>
              <a:t> Linux is more secure than windows, where hackers or developers of viruses will find it difficult to break through Linux. Windows is the major target for developers of viruses and malware, and it is most vulnerable without </a:t>
            </a:r>
            <a:r>
              <a:rPr lang="en-IN" sz="2000" dirty="0" smtClean="0">
                <a:hlinkClick r:id="rId2"/>
              </a:rPr>
              <a:t>anti-virus software.</a:t>
            </a:r>
            <a:endParaRPr lang="en-IN" sz="2000" dirty="0" smtClean="0"/>
          </a:p>
          <a:p>
            <a:pPr algn="just"/>
            <a:endParaRPr lang="en-US" sz="2000"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28297"/>
          </a:xfrm>
        </p:spPr>
        <p:txBody>
          <a:bodyPr>
            <a:normAutofit fontScale="90000"/>
          </a:bodyPr>
          <a:lstStyle/>
          <a:p>
            <a:r>
              <a:rPr lang="en-IN" b="1" dirty="0" smtClean="0"/>
              <a:t>Linux File System</a:t>
            </a:r>
            <a:br>
              <a:rPr lang="en-IN" b="1" dirty="0" smtClean="0"/>
            </a:br>
            <a:endParaRPr lang="en-IN" dirty="0"/>
          </a:p>
        </p:txBody>
      </p:sp>
      <p:sp>
        <p:nvSpPr>
          <p:cNvPr id="3" name="Content Placeholder 2"/>
          <p:cNvSpPr>
            <a:spLocks noGrp="1"/>
          </p:cNvSpPr>
          <p:nvPr>
            <p:ph idx="1"/>
          </p:nvPr>
        </p:nvSpPr>
        <p:spPr>
          <a:xfrm>
            <a:off x="838200" y="1072444"/>
            <a:ext cx="10515600" cy="5104519"/>
          </a:xfrm>
        </p:spPr>
        <p:txBody>
          <a:bodyPr>
            <a:normAutofit fontScale="92500" lnSpcReduction="10000"/>
          </a:bodyPr>
          <a:lstStyle/>
          <a:p>
            <a:pPr algn="just"/>
            <a:r>
              <a:rPr lang="en-IN" dirty="0" smtClean="0"/>
              <a:t>A </a:t>
            </a:r>
            <a:r>
              <a:rPr lang="en-IN" dirty="0" smtClean="0"/>
              <a:t>Linux file system is a structured collection of files on a disk drive or a partition. A partition is a segment of memory and contains some specific data. In our machine, there can be various partitions of the memory. Generally, every partition contains a file system.</a:t>
            </a:r>
          </a:p>
          <a:p>
            <a:pPr algn="just"/>
            <a:r>
              <a:rPr lang="en-IN" dirty="0" smtClean="0"/>
              <a:t>The general-purpose computer system needs to store data systematically so that we can easily access the files in less time. It stores the data on hard disks (HDD) or some equivalent storage type. There may be below reasons for maintaining the file system:</a:t>
            </a:r>
          </a:p>
          <a:p>
            <a:pPr algn="just"/>
            <a:r>
              <a:rPr lang="en-IN" dirty="0" smtClean="0"/>
              <a:t>Primarily the computer saves data to the RAM storage; it may lose the data if it gets turned off. However, there is non-volatile RAM (Flash RAM and SSD) that is available to maintain the data after the power interruption. </a:t>
            </a:r>
          </a:p>
          <a:p>
            <a:pPr algn="just"/>
            <a:r>
              <a:rPr lang="en-IN" dirty="0" smtClean="0"/>
              <a:t>Data storage is preferred on hard drives as compared to standard RAM as RAM costs more than disk space. The hard disks costs are dropping gradually comparatively the RAM.</a:t>
            </a: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96031"/>
          </a:xfrm>
        </p:spPr>
        <p:txBody>
          <a:bodyPr>
            <a:normAutofit fontScale="90000"/>
          </a:bodyPr>
          <a:lstStyle/>
          <a:p>
            <a:r>
              <a:rPr lang="en-IN" b="1" dirty="0" smtClean="0"/>
              <a:t>What is the Linux File System? </a:t>
            </a:r>
            <a:br>
              <a:rPr lang="en-IN" b="1" dirty="0" smtClean="0"/>
            </a:br>
            <a:endParaRPr lang="en-IN" dirty="0"/>
          </a:p>
        </p:txBody>
      </p:sp>
      <p:sp>
        <p:nvSpPr>
          <p:cNvPr id="3" name="Content Placeholder 2"/>
          <p:cNvSpPr>
            <a:spLocks noGrp="1"/>
          </p:cNvSpPr>
          <p:nvPr>
            <p:ph idx="1"/>
          </p:nvPr>
        </p:nvSpPr>
        <p:spPr/>
        <p:txBody>
          <a:bodyPr>
            <a:normAutofit/>
          </a:bodyPr>
          <a:lstStyle/>
          <a:p>
            <a:pPr algn="just"/>
            <a:r>
              <a:rPr lang="en-IN" dirty="0" smtClean="0"/>
              <a:t>The </a:t>
            </a:r>
            <a:r>
              <a:rPr lang="en-IN" dirty="0" smtClean="0">
                <a:hlinkClick r:id="rId2"/>
              </a:rPr>
              <a:t>Linux</a:t>
            </a:r>
            <a:r>
              <a:rPr lang="en-IN" dirty="0" smtClean="0"/>
              <a:t> file </a:t>
            </a:r>
            <a:r>
              <a:rPr lang="en-IN" dirty="0" smtClean="0"/>
              <a:t>system contains the following sections:</a:t>
            </a:r>
          </a:p>
          <a:p>
            <a:pPr algn="just"/>
            <a:r>
              <a:rPr lang="en-IN" dirty="0" smtClean="0"/>
              <a:t>The root directory (/)</a:t>
            </a:r>
          </a:p>
          <a:p>
            <a:pPr algn="just"/>
            <a:r>
              <a:rPr lang="en-IN" dirty="0" smtClean="0"/>
              <a:t>A specific data storage format (EXT3, EXT4, BTRFS, XFS and so on)</a:t>
            </a:r>
          </a:p>
          <a:p>
            <a:pPr algn="just"/>
            <a:r>
              <a:rPr lang="en-IN" dirty="0" smtClean="0"/>
              <a:t>A partition or logical volume having a particular file system.</a:t>
            </a:r>
          </a:p>
          <a:p>
            <a:pPr algn="just"/>
            <a:r>
              <a:rPr lang="en-IN" dirty="0" smtClean="0"/>
              <a:t>Linux </a:t>
            </a:r>
            <a:r>
              <a:rPr lang="en-IN" dirty="0" smtClean="0"/>
              <a:t>file system is generally a built-in layer of a </a:t>
            </a:r>
            <a:r>
              <a:rPr lang="en-IN" dirty="0" smtClean="0">
                <a:hlinkClick r:id="rId3"/>
              </a:rPr>
              <a:t>Linux operating system</a:t>
            </a:r>
          </a:p>
          <a:p>
            <a:pPr algn="just"/>
            <a:r>
              <a:rPr lang="en-IN" dirty="0" smtClean="0"/>
              <a:t>used to handle the data management of the storage. It helps to arrange the file on the disk storage. It manages the file name, file size, creation date, and much more information about a file. </a:t>
            </a:r>
          </a:p>
          <a:p>
            <a:pPr algn="just"/>
            <a:endParaRPr lang="en-IN"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2164"/>
          </a:xfrm>
        </p:spPr>
        <p:txBody>
          <a:bodyPr>
            <a:normAutofit fontScale="90000"/>
          </a:bodyPr>
          <a:lstStyle/>
          <a:p>
            <a:r>
              <a:rPr lang="en-IN" b="1" dirty="0" smtClean="0"/>
              <a:t>Linux File System Structure</a:t>
            </a:r>
            <a:br>
              <a:rPr lang="en-IN" b="1" dirty="0" smtClean="0"/>
            </a:br>
            <a:endParaRPr lang="en-IN" dirty="0"/>
          </a:p>
        </p:txBody>
      </p:sp>
      <p:sp>
        <p:nvSpPr>
          <p:cNvPr id="3" name="Content Placeholder 2"/>
          <p:cNvSpPr>
            <a:spLocks noGrp="1"/>
          </p:cNvSpPr>
          <p:nvPr>
            <p:ph idx="1"/>
          </p:nvPr>
        </p:nvSpPr>
        <p:spPr/>
        <p:txBody>
          <a:bodyPr>
            <a:normAutofit fontScale="70000" lnSpcReduction="20000"/>
          </a:bodyPr>
          <a:lstStyle/>
          <a:p>
            <a:pPr algn="just"/>
            <a:r>
              <a:rPr lang="en-IN" dirty="0" smtClean="0"/>
              <a:t>Linux </a:t>
            </a:r>
            <a:r>
              <a:rPr lang="en-IN" dirty="0" smtClean="0"/>
              <a:t>file system has a hierarchal file structure as it contains a root directory and its subdirectories. All other directories can be accessed from the root directory. A partition usually has only one file system, but it may have more than one file system.</a:t>
            </a:r>
          </a:p>
          <a:p>
            <a:pPr algn="just"/>
            <a:r>
              <a:rPr lang="en-IN" dirty="0" smtClean="0"/>
              <a:t>A file system is designed in a way so that it can manage and provide space for non-volatile storage data. All file systems required a namespace that is a naming and organizational methodology. The namespace defines the naming process, length of the file name, or a subset of characters that can be used for the file name. It also defines the logical structure of files on a memory segment, such as the use of directories for organizing the specific files. Once a namespace is described, a Metadata description must be defined for that particular file.</a:t>
            </a:r>
          </a:p>
          <a:p>
            <a:pPr algn="just"/>
            <a:r>
              <a:rPr lang="en-IN" dirty="0" smtClean="0"/>
              <a:t>The data structure needs to support a hierarchical directory structure; this structure is used to describe the available and used disk space for a particular block. It also has the other details about the files such as file size, date &amp; time of creation, update, and last modified.</a:t>
            </a:r>
          </a:p>
          <a:p>
            <a:pPr algn="just"/>
            <a:r>
              <a:rPr lang="en-IN" dirty="0" smtClean="0"/>
              <a:t>Also, it stores advanced information about the section of the disk, such as partitions and volumes.</a:t>
            </a:r>
          </a:p>
          <a:p>
            <a:pPr algn="just"/>
            <a:r>
              <a:rPr lang="en-IN" dirty="0" smtClean="0"/>
              <a:t>The advanced data and the structures that it represents contain the information about the file system stored on the drive; it is distinct and independent of the file system metadata.</a:t>
            </a:r>
          </a:p>
          <a:p>
            <a:pPr algn="just"/>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pic>
        <p:nvPicPr>
          <p:cNvPr id="11266" name="Picture 2" descr="Linux File System"/>
          <p:cNvPicPr>
            <a:picLocks noChangeAspect="1" noChangeArrowheads="1"/>
          </p:cNvPicPr>
          <p:nvPr/>
        </p:nvPicPr>
        <p:blipFill>
          <a:blip r:embed="rId2"/>
          <a:srcRect/>
          <a:stretch>
            <a:fillRect/>
          </a:stretch>
        </p:blipFill>
        <p:spPr bwMode="auto">
          <a:xfrm>
            <a:off x="810330" y="542749"/>
            <a:ext cx="8559447" cy="5372629"/>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lnSpcReduction="10000"/>
          </a:bodyPr>
          <a:lstStyle/>
          <a:p>
            <a:pPr algn="just"/>
            <a:r>
              <a:rPr lang="en-IN" dirty="0" smtClean="0"/>
              <a:t>The file system requires an API (Application programming interface) to access the function calls to interact with file system components like files and directories. </a:t>
            </a:r>
            <a:r>
              <a:rPr lang="en-IN" dirty="0" smtClean="0">
                <a:hlinkClick r:id="rId2"/>
              </a:rPr>
              <a:t>API</a:t>
            </a:r>
          </a:p>
          <a:p>
            <a:pPr algn="just"/>
            <a:r>
              <a:rPr lang="en-IN" dirty="0" smtClean="0"/>
              <a:t>facilitates tasks such as creating, deleting, and copying the files. It facilitates an algorithm that defines the arrangement of files on a file system.</a:t>
            </a:r>
          </a:p>
          <a:p>
            <a:pPr algn="just"/>
            <a:r>
              <a:rPr lang="en-IN" dirty="0" smtClean="0"/>
              <a:t>The first two parts of the given file system together called a </a:t>
            </a:r>
            <a:r>
              <a:rPr lang="en-IN" b="1" dirty="0" smtClean="0"/>
              <a:t>Linux virtual file system</a:t>
            </a:r>
            <a:r>
              <a:rPr lang="en-IN" dirty="0" smtClean="0"/>
              <a:t>. It provides a single set of commands for the kernel and developers to access the file system. This virtual file system requires the specific system driver to give an interface to the file system.</a:t>
            </a:r>
          </a:p>
          <a:p>
            <a:pPr algn="just"/>
            <a:endParaRPr lang="en-IN"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Linux File System Features</a:t>
            </a:r>
            <a:br>
              <a:rPr lang="en-IN" b="1" dirty="0" smtClean="0"/>
            </a:br>
            <a:endParaRPr lang="en-IN" dirty="0"/>
          </a:p>
        </p:txBody>
      </p:sp>
      <p:sp>
        <p:nvSpPr>
          <p:cNvPr id="3" name="Content Placeholder 2"/>
          <p:cNvSpPr>
            <a:spLocks noGrp="1"/>
          </p:cNvSpPr>
          <p:nvPr>
            <p:ph idx="1"/>
          </p:nvPr>
        </p:nvSpPr>
        <p:spPr/>
        <p:txBody>
          <a:bodyPr>
            <a:normAutofit fontScale="85000" lnSpcReduction="10000"/>
          </a:bodyPr>
          <a:lstStyle/>
          <a:p>
            <a:r>
              <a:rPr lang="en-IN" dirty="0" smtClean="0"/>
              <a:t>In </a:t>
            </a:r>
            <a:r>
              <a:rPr lang="en-IN" dirty="0" smtClean="0"/>
              <a:t>Linux, the file system creates a tree structure. All the files are arranged as a tree and its branches. The topmost directory called the </a:t>
            </a:r>
            <a:r>
              <a:rPr lang="en-IN" b="1" dirty="0" smtClean="0"/>
              <a:t>root (/) directory</a:t>
            </a:r>
            <a:r>
              <a:rPr lang="en-IN" dirty="0" smtClean="0"/>
              <a:t>. All other directories in Linux can be accessed from the root directory.</a:t>
            </a:r>
          </a:p>
          <a:p>
            <a:r>
              <a:rPr lang="en-IN" dirty="0" smtClean="0"/>
              <a:t>Some key </a:t>
            </a:r>
            <a:r>
              <a:rPr lang="en-IN" dirty="0" smtClean="0">
                <a:hlinkClick r:id="rId2"/>
              </a:rPr>
              <a:t>features of Linux</a:t>
            </a:r>
          </a:p>
          <a:p>
            <a:r>
              <a:rPr lang="en-IN" dirty="0" smtClean="0"/>
              <a:t>file system are as following:</a:t>
            </a:r>
          </a:p>
          <a:p>
            <a:r>
              <a:rPr lang="en-IN" b="1" dirty="0" smtClean="0"/>
              <a:t>Specifying paths:</a:t>
            </a:r>
            <a:r>
              <a:rPr lang="en-IN" dirty="0" smtClean="0"/>
              <a:t> Linux does not use the backslash (\) to separate the components; it uses forward slash (/) as an alternative. For example, as in Windows, the data may be stored in C:\ My Documents\ Work, whereas, in Linux, it would be stored in /home/ My Document/ Work.</a:t>
            </a:r>
          </a:p>
          <a:p>
            <a:r>
              <a:rPr lang="en-IN" b="1" dirty="0" smtClean="0"/>
              <a:t>Partition, Directories, and Drives:</a:t>
            </a:r>
            <a:r>
              <a:rPr lang="en-IN" dirty="0" smtClean="0"/>
              <a:t> Linux does not use drive letters to organize the drive as Windows does. In Linux, we cannot tell whether we are addressing a partition, a network device, or an "ordinary" directory and a Drive</a:t>
            </a:r>
            <a:r>
              <a:rPr lang="en-IN" dirty="0" smtClean="0"/>
              <a:t>.</a:t>
            </a:r>
            <a:endParaRPr lang="en-IN" dirty="0" smtClean="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fontScale="85000" lnSpcReduction="20000"/>
          </a:bodyPr>
          <a:lstStyle/>
          <a:p>
            <a:r>
              <a:rPr lang="en-IN" b="1" dirty="0" smtClean="0"/>
              <a:t>Case Sensitivity:</a:t>
            </a:r>
            <a:r>
              <a:rPr lang="en-IN" dirty="0" smtClean="0"/>
              <a:t> Linux file system is case sensitive. It distinguishes between lowercase and uppercase file names. Such as, there is a difference between test.txt and Test.txt in Linux. This rule is also applied for directories and Linux commands.</a:t>
            </a:r>
          </a:p>
          <a:p>
            <a:r>
              <a:rPr lang="en-IN" b="1" dirty="0" smtClean="0"/>
              <a:t>File Extensions:</a:t>
            </a:r>
            <a:r>
              <a:rPr lang="en-IN" dirty="0" smtClean="0"/>
              <a:t> In Linux, a file may have the extension '.txt,' but it is not necessary that a file should have a file extension. While working with Shell, it creates some problems for the beginners to differentiate between files and directories. If we use the graphical file manager, it symbolizes the files and folders.</a:t>
            </a:r>
          </a:p>
          <a:p>
            <a:r>
              <a:rPr lang="en-IN" b="1" dirty="0" smtClean="0"/>
              <a:t>Hidden files:</a:t>
            </a:r>
            <a:r>
              <a:rPr lang="en-IN" dirty="0" smtClean="0"/>
              <a:t> Linux distinguishes between standard files and hidden files, mostly the configuration files are hidden in Linux OS. Usually, we don't need to access or read the hidden files. The hidden files in Linux are represented by a dot (.) before the file name (e.g., .ignore). To access the files, we need to change the view in the file manager or need to use a specific command in the shell.</a:t>
            </a:r>
          </a:p>
          <a:p>
            <a:endParaRPr lang="en-IN" dirty="0" smtClean="0"/>
          </a:p>
          <a:p>
            <a:endParaRPr lang="en-IN" dirty="0"/>
          </a:p>
        </p:txBody>
      </p:sp>
      <p:sp>
        <p:nvSpPr>
          <p:cNvPr id="4" name="Title 1"/>
          <p:cNvSpPr>
            <a:spLocks noGrp="1"/>
          </p:cNvSpPr>
          <p:nvPr>
            <p:ph type="title"/>
          </p:nvPr>
        </p:nvSpPr>
        <p:spPr>
          <a:xfrm>
            <a:off x="838200" y="365125"/>
            <a:ext cx="10515600" cy="1325563"/>
          </a:xfrm>
        </p:spPr>
        <p:txBody>
          <a:bodyPr/>
          <a:lstStyle/>
          <a:p>
            <a:r>
              <a:rPr lang="en-IN" b="1" dirty="0" smtClean="0"/>
              <a:t>Linux File System Features</a:t>
            </a:r>
            <a:br>
              <a:rPr lang="en-IN" b="1" dirty="0" smtClean="0"/>
            </a:br>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02734" y="609600"/>
            <a:ext cx="4512733" cy="6699956"/>
          </a:xfrm>
        </p:spPr>
        <p:txBody>
          <a:bodyPr/>
          <a:lstStyle/>
          <a:p>
            <a:pPr algn="just"/>
            <a:r>
              <a:rPr lang="en-IN" b="1" dirty="0" smtClean="0"/>
              <a:t>Types of Linux File System</a:t>
            </a:r>
          </a:p>
          <a:p>
            <a:pPr algn="just"/>
            <a:r>
              <a:rPr lang="en-IN" dirty="0" smtClean="0"/>
              <a:t>When we install the Linux operating system, Linux offers many file systems such as </a:t>
            </a:r>
            <a:r>
              <a:rPr lang="en-IN" b="1" dirty="0" smtClean="0"/>
              <a:t>Ext, Ext2, Ext3, Ext4, JFS, </a:t>
            </a:r>
            <a:r>
              <a:rPr lang="en-IN" b="1" dirty="0" err="1" smtClean="0"/>
              <a:t>ReiserFS</a:t>
            </a:r>
            <a:r>
              <a:rPr lang="en-IN" b="1" dirty="0" smtClean="0"/>
              <a:t>, XFS, </a:t>
            </a:r>
            <a:r>
              <a:rPr lang="en-IN" b="1" dirty="0" err="1" smtClean="0"/>
              <a:t>btrfs</a:t>
            </a:r>
            <a:r>
              <a:rPr lang="en-IN" b="1" dirty="0" smtClean="0"/>
              <a:t>,</a:t>
            </a:r>
            <a:r>
              <a:rPr lang="en-IN" dirty="0" smtClean="0"/>
              <a:t> and </a:t>
            </a:r>
            <a:r>
              <a:rPr lang="en-IN" b="1" dirty="0" smtClean="0"/>
              <a:t>swap</a:t>
            </a:r>
            <a:r>
              <a:rPr lang="en-IN" dirty="0" smtClean="0"/>
              <a:t>.</a:t>
            </a:r>
          </a:p>
          <a:p>
            <a:pPr algn="just"/>
            <a:endParaRPr lang="en-IN" dirty="0"/>
          </a:p>
        </p:txBody>
      </p:sp>
      <p:pic>
        <p:nvPicPr>
          <p:cNvPr id="52226" name="Picture 2" descr="Linux File System"/>
          <p:cNvPicPr>
            <a:picLocks noChangeAspect="1" noChangeArrowheads="1"/>
          </p:cNvPicPr>
          <p:nvPr/>
        </p:nvPicPr>
        <p:blipFill>
          <a:blip r:embed="rId2"/>
          <a:srcRect/>
          <a:stretch>
            <a:fillRect/>
          </a:stretch>
        </p:blipFill>
        <p:spPr bwMode="auto">
          <a:xfrm>
            <a:off x="7429500" y="462844"/>
            <a:ext cx="4762500" cy="3810000"/>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26695"/>
            <a:ext cx="10515600" cy="6901815"/>
          </a:xfrm>
        </p:spPr>
        <p:txBody>
          <a:bodyPr>
            <a:normAutofit/>
          </a:bodyPr>
          <a:lstStyle/>
          <a:p>
            <a:r>
              <a:rPr lang="en-US" b="1" dirty="0">
                <a:sym typeface="+mn-ea"/>
              </a:rPr>
              <a:t>Course Objectives</a:t>
            </a:r>
            <a:endParaRPr lang="en-US" b="1" dirty="0"/>
          </a:p>
          <a:p>
            <a:r>
              <a:rPr lang="en-US" dirty="0">
                <a:sym typeface="+mn-ea"/>
              </a:rPr>
              <a:t>1.To know the basics of operating systems. </a:t>
            </a:r>
            <a:endParaRPr lang="en-US" dirty="0"/>
          </a:p>
          <a:p>
            <a:r>
              <a:rPr lang="en-US" dirty="0">
                <a:sym typeface="+mn-ea"/>
              </a:rPr>
              <a:t>2.Introduction of the Linux operating system.</a:t>
            </a:r>
            <a:endParaRPr lang="en-US" dirty="0"/>
          </a:p>
          <a:p>
            <a:r>
              <a:rPr lang="en-US" dirty="0">
                <a:sym typeface="+mn-ea"/>
              </a:rPr>
              <a:t>3.To learn how OS concepts in Linux.</a:t>
            </a:r>
            <a:endParaRPr lang="en-US" dirty="0"/>
          </a:p>
          <a:p>
            <a:endParaRPr lang="en-US" dirty="0"/>
          </a:p>
          <a:p>
            <a:r>
              <a:rPr lang="en-US" b="1" dirty="0">
                <a:sym typeface="+mn-ea"/>
              </a:rPr>
              <a:t>Course Outcomes</a:t>
            </a:r>
            <a:endParaRPr lang="en-US" b="1" dirty="0"/>
          </a:p>
          <a:p>
            <a:r>
              <a:rPr lang="en-US" dirty="0">
                <a:sym typeface="+mn-ea"/>
              </a:rPr>
              <a:t>On successful completion of the course, students will be able to:</a:t>
            </a:r>
            <a:endParaRPr lang="en-US" dirty="0"/>
          </a:p>
          <a:p>
            <a:r>
              <a:rPr lang="en-US" dirty="0">
                <a:sym typeface="+mn-ea"/>
              </a:rPr>
              <a:t>1.Install and work with various operating systems. </a:t>
            </a:r>
            <a:endParaRPr lang="en-US" dirty="0"/>
          </a:p>
          <a:p>
            <a:r>
              <a:rPr lang="en-US" dirty="0">
                <a:sym typeface="+mn-ea"/>
              </a:rPr>
              <a:t>2.Use and run the commands of Linux. </a:t>
            </a:r>
            <a:endParaRPr lang="en-US" dirty="0"/>
          </a:p>
          <a:p>
            <a:r>
              <a:rPr lang="en-US" dirty="0">
                <a:sym typeface="+mn-ea"/>
              </a:rPr>
              <a:t>3.Implement OS concepts in LINUX.</a:t>
            </a:r>
            <a:endParaRPr lang="en-US" dirty="0"/>
          </a:p>
          <a:p>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583142"/>
          </a:xfrm>
        </p:spPr>
        <p:txBody>
          <a:bodyPr>
            <a:normAutofit fontScale="90000"/>
          </a:bodyPr>
          <a:lstStyle/>
          <a:p>
            <a:r>
              <a:rPr lang="en-IN" b="1" dirty="0" smtClean="0"/>
              <a:t>Types of Linux File System</a:t>
            </a:r>
            <a:br>
              <a:rPr lang="en-IN" b="1" dirty="0" smtClean="0"/>
            </a:br>
            <a:endParaRPr lang="en-IN" dirty="0"/>
          </a:p>
        </p:txBody>
      </p:sp>
      <p:sp>
        <p:nvSpPr>
          <p:cNvPr id="3" name="Content Placeholder 2"/>
          <p:cNvSpPr>
            <a:spLocks noGrp="1"/>
          </p:cNvSpPr>
          <p:nvPr>
            <p:ph idx="1"/>
          </p:nvPr>
        </p:nvSpPr>
        <p:spPr>
          <a:xfrm>
            <a:off x="838200" y="1219200"/>
            <a:ext cx="10515600" cy="4957763"/>
          </a:xfrm>
        </p:spPr>
        <p:txBody>
          <a:bodyPr>
            <a:normAutofit/>
          </a:bodyPr>
          <a:lstStyle/>
          <a:p>
            <a:pPr algn="just">
              <a:buNone/>
            </a:pPr>
            <a:r>
              <a:rPr lang="en-IN" b="1" dirty="0" smtClean="0"/>
              <a:t>1. Ext, Ext2, Ext3 and Ext4 file system</a:t>
            </a:r>
          </a:p>
          <a:p>
            <a:pPr algn="just"/>
            <a:r>
              <a:rPr lang="en-IN" sz="2400" dirty="0" smtClean="0"/>
              <a:t>The file system Ext stands for </a:t>
            </a:r>
            <a:r>
              <a:rPr lang="en-IN" sz="2400" b="1" dirty="0" smtClean="0"/>
              <a:t>Extended File System</a:t>
            </a:r>
            <a:r>
              <a:rPr lang="en-IN" sz="2400" dirty="0" smtClean="0"/>
              <a:t>. It was primarily developed for </a:t>
            </a:r>
            <a:r>
              <a:rPr lang="en-IN" sz="2400" b="1" dirty="0" smtClean="0"/>
              <a:t>MINIX OS</a:t>
            </a:r>
            <a:r>
              <a:rPr lang="en-IN" sz="2400" dirty="0" smtClean="0"/>
              <a:t>. The Ext file system is an older version, and is no longer used due to some limitations.</a:t>
            </a:r>
          </a:p>
          <a:p>
            <a:pPr algn="just"/>
            <a:r>
              <a:rPr lang="en-IN" b="1" dirty="0" smtClean="0"/>
              <a:t>Ext2</a:t>
            </a:r>
            <a:r>
              <a:rPr lang="en-IN" dirty="0" smtClean="0"/>
              <a:t> </a:t>
            </a:r>
            <a:r>
              <a:rPr lang="en-IN" sz="2400" dirty="0" smtClean="0"/>
              <a:t>is the first Linux file system that allows managing two terabytes of data. Ext3 is developed through Ext2; it is an upgraded version of Ext2 and contains backward compatibility. The major drawback of Ext3 is that it does not support servers because this file system does not support file recovery and disk snapshot.</a:t>
            </a:r>
            <a:endParaRPr lang="en-IN" dirty="0" smtClean="0"/>
          </a:p>
          <a:p>
            <a:pPr algn="just"/>
            <a:r>
              <a:rPr lang="en-IN" b="1" dirty="0" smtClean="0"/>
              <a:t>Ext4</a:t>
            </a:r>
            <a:r>
              <a:rPr lang="en-IN" dirty="0" smtClean="0"/>
              <a:t> </a:t>
            </a:r>
            <a:r>
              <a:rPr lang="en-IN" sz="2400" dirty="0" smtClean="0"/>
              <a:t>file system is the faster file system among all the Ext file systems. It is a very compatible option for the SSD (solid-state drive) disks, and it is the default file system in Linux distribution.</a:t>
            </a:r>
          </a:p>
          <a:p>
            <a:pPr algn="just"/>
            <a:endParaRPr lang="en-I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8867" y="150636"/>
            <a:ext cx="10515600" cy="1325563"/>
          </a:xfrm>
        </p:spPr>
        <p:txBody>
          <a:bodyPr/>
          <a:lstStyle/>
          <a:p>
            <a:r>
              <a:rPr lang="en-IN" b="1" dirty="0" smtClean="0"/>
              <a:t>Types of Linux File System</a:t>
            </a:r>
            <a:br>
              <a:rPr lang="en-IN" b="1" dirty="0" smtClean="0"/>
            </a:br>
            <a:endParaRPr lang="en-IN" dirty="0"/>
          </a:p>
        </p:txBody>
      </p:sp>
      <p:sp>
        <p:nvSpPr>
          <p:cNvPr id="3" name="Content Placeholder 2"/>
          <p:cNvSpPr>
            <a:spLocks noGrp="1"/>
          </p:cNvSpPr>
          <p:nvPr>
            <p:ph idx="1"/>
          </p:nvPr>
        </p:nvSpPr>
        <p:spPr>
          <a:xfrm>
            <a:off x="474133" y="1227314"/>
            <a:ext cx="11049000" cy="4351338"/>
          </a:xfrm>
        </p:spPr>
        <p:txBody>
          <a:bodyPr>
            <a:noAutofit/>
          </a:bodyPr>
          <a:lstStyle/>
          <a:p>
            <a:pPr algn="just">
              <a:buNone/>
            </a:pPr>
            <a:r>
              <a:rPr lang="en-IN" b="1" dirty="0" smtClean="0"/>
              <a:t>2. JFS File System</a:t>
            </a:r>
          </a:p>
          <a:p>
            <a:pPr algn="just"/>
            <a:r>
              <a:rPr lang="en-IN" sz="2400" dirty="0" smtClean="0"/>
              <a:t>JFS stands for </a:t>
            </a:r>
            <a:r>
              <a:rPr lang="en-IN" sz="2400" b="1" dirty="0" err="1" smtClean="0"/>
              <a:t>Journaled</a:t>
            </a:r>
            <a:r>
              <a:rPr lang="en-IN" sz="2400" b="1" dirty="0" smtClean="0"/>
              <a:t> File System</a:t>
            </a:r>
            <a:r>
              <a:rPr lang="en-IN" sz="2400" dirty="0" smtClean="0"/>
              <a:t>, and it is developed by </a:t>
            </a:r>
            <a:r>
              <a:rPr lang="en-IN" sz="2400" b="1" dirty="0" smtClean="0"/>
              <a:t>IBM for AIX Unix</a:t>
            </a:r>
            <a:r>
              <a:rPr lang="en-IN" sz="2400" dirty="0" smtClean="0"/>
              <a:t>. It is an alternative to the Ext file system. It can also be used in place of Ext4, where stability is needed with few resources. It is a handy file system when </a:t>
            </a:r>
            <a:r>
              <a:rPr lang="en-IN" sz="2400" dirty="0" smtClean="0">
                <a:hlinkClick r:id="rId2"/>
              </a:rPr>
              <a:t>CPU</a:t>
            </a:r>
            <a:r>
              <a:rPr lang="en-IN" sz="2400" dirty="0" smtClean="0"/>
              <a:t> power </a:t>
            </a:r>
            <a:r>
              <a:rPr lang="en-IN" sz="2400" dirty="0" smtClean="0"/>
              <a:t>is limited.</a:t>
            </a:r>
          </a:p>
          <a:p>
            <a:pPr algn="just">
              <a:buNone/>
            </a:pPr>
            <a:r>
              <a:rPr lang="en-IN" b="1" dirty="0" smtClean="0"/>
              <a:t>3. </a:t>
            </a:r>
            <a:r>
              <a:rPr lang="en-IN" b="1" dirty="0" err="1" smtClean="0"/>
              <a:t>ReiserFS</a:t>
            </a:r>
            <a:r>
              <a:rPr lang="en-IN" b="1" dirty="0" smtClean="0"/>
              <a:t> File System</a:t>
            </a:r>
          </a:p>
          <a:p>
            <a:pPr algn="just"/>
            <a:r>
              <a:rPr lang="en-IN" sz="2400" dirty="0" err="1" smtClean="0"/>
              <a:t>ReiserFS</a:t>
            </a:r>
            <a:r>
              <a:rPr lang="en-IN" sz="2400" dirty="0" smtClean="0"/>
              <a:t> is an alternative to the Ext3 file system. It has improved performance and advanced features. In the earlier time, the </a:t>
            </a:r>
            <a:r>
              <a:rPr lang="en-IN" sz="2400" dirty="0" err="1" smtClean="0"/>
              <a:t>ReiserFS</a:t>
            </a:r>
            <a:r>
              <a:rPr lang="en-IN" sz="2400" dirty="0" smtClean="0"/>
              <a:t> was used as the default file system in SUSE Linux, but later it has changed some policies, so SUSE returned to Ext3. This file system dynamically supports the file extension, but it has some drawbacks in performance</a:t>
            </a:r>
            <a:r>
              <a:rPr lang="en-IN" sz="2400" dirty="0" smtClean="0"/>
              <a:t>.</a:t>
            </a:r>
            <a:endParaRPr lang="en-IN" sz="2400" dirty="0" smtClean="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151467"/>
            <a:ext cx="10515600" cy="5025496"/>
          </a:xfrm>
        </p:spPr>
        <p:txBody>
          <a:bodyPr>
            <a:normAutofit/>
          </a:bodyPr>
          <a:lstStyle/>
          <a:p>
            <a:pPr algn="just">
              <a:buNone/>
            </a:pPr>
            <a:r>
              <a:rPr lang="en-IN" b="1" dirty="0" smtClean="0"/>
              <a:t>4. XFS File System</a:t>
            </a:r>
          </a:p>
          <a:p>
            <a:pPr algn="just"/>
            <a:r>
              <a:rPr lang="en-IN" sz="2400" dirty="0" smtClean="0"/>
              <a:t>XFS file system was considered as high-speed JFS, which is developed for parallel I/O processing. NASA still using this file system with its high storage server (300+ Terabyte server).</a:t>
            </a:r>
          </a:p>
          <a:p>
            <a:pPr algn="just">
              <a:buNone/>
            </a:pPr>
            <a:r>
              <a:rPr lang="en-IN" b="1" dirty="0" smtClean="0"/>
              <a:t>5. </a:t>
            </a:r>
            <a:r>
              <a:rPr lang="en-IN" b="1" dirty="0" err="1" smtClean="0"/>
              <a:t>Btrfs</a:t>
            </a:r>
            <a:r>
              <a:rPr lang="en-IN" b="1" dirty="0" smtClean="0"/>
              <a:t> File System</a:t>
            </a:r>
          </a:p>
          <a:p>
            <a:pPr algn="just"/>
            <a:r>
              <a:rPr lang="en-IN" sz="2400" dirty="0" err="1" smtClean="0"/>
              <a:t>Btrfs</a:t>
            </a:r>
            <a:r>
              <a:rPr lang="en-IN" sz="2400" dirty="0" smtClean="0"/>
              <a:t> stands for the </a:t>
            </a:r>
            <a:r>
              <a:rPr lang="en-IN" sz="2400" b="1" dirty="0" smtClean="0"/>
              <a:t>B tree file system</a:t>
            </a:r>
            <a:r>
              <a:rPr lang="en-IN" sz="2400" dirty="0" smtClean="0"/>
              <a:t>. It is used for fault tolerance, repair system, fun administration, extensive storage configuration, and more. It is not a good suit for the production system.</a:t>
            </a:r>
          </a:p>
          <a:p>
            <a:pPr algn="just">
              <a:buNone/>
            </a:pPr>
            <a:r>
              <a:rPr lang="en-IN" b="1" dirty="0" smtClean="0"/>
              <a:t>6. Swap File System</a:t>
            </a:r>
          </a:p>
          <a:p>
            <a:pPr algn="just"/>
            <a:r>
              <a:rPr lang="en-IN" sz="2400" dirty="0" smtClean="0"/>
              <a:t>The swap file system is used for memory paging in Linux operating system during the system hibernation. A system that never goes in hibernate state is required to have swap space equal to its </a:t>
            </a:r>
            <a:r>
              <a:rPr lang="en-IN" sz="2400" dirty="0" smtClean="0">
                <a:hlinkClick r:id="rId2"/>
              </a:rPr>
              <a:t>RAM</a:t>
            </a:r>
            <a:r>
              <a:rPr lang="en-IN" sz="2400" dirty="0" smtClean="0"/>
              <a:t> size</a:t>
            </a:r>
            <a:r>
              <a:rPr lang="en-IN" sz="2400" dirty="0" smtClean="0"/>
              <a:t>.</a:t>
            </a:r>
          </a:p>
          <a:p>
            <a:pPr algn="just"/>
            <a:endParaRPr lang="en-IN" dirty="0" smtClean="0"/>
          </a:p>
          <a:p>
            <a:pPr algn="just"/>
            <a:endParaRPr lang="en-IN" dirty="0"/>
          </a:p>
        </p:txBody>
      </p:sp>
      <p:sp>
        <p:nvSpPr>
          <p:cNvPr id="4" name="Title 1"/>
          <p:cNvSpPr>
            <a:spLocks noGrp="1"/>
          </p:cNvSpPr>
          <p:nvPr>
            <p:ph type="title"/>
          </p:nvPr>
        </p:nvSpPr>
        <p:spPr>
          <a:xfrm>
            <a:off x="668867" y="150636"/>
            <a:ext cx="10515600" cy="1325563"/>
          </a:xfrm>
        </p:spPr>
        <p:txBody>
          <a:bodyPr/>
          <a:lstStyle/>
          <a:p>
            <a:r>
              <a:rPr lang="en-IN" b="1" dirty="0" smtClean="0"/>
              <a:t>Types of Linux File System</a:t>
            </a:r>
            <a:br>
              <a:rPr lang="en-IN" b="1" dirty="0" smtClean="0"/>
            </a:br>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LINUX FILE SYSTEM</a:t>
            </a:r>
            <a:endParaRPr lang="en-US" dirty="0"/>
          </a:p>
        </p:txBody>
      </p:sp>
      <p:sp>
        <p:nvSpPr>
          <p:cNvPr id="3" name="Content Placeholder 2"/>
          <p:cNvSpPr>
            <a:spLocks noGrp="1"/>
          </p:cNvSpPr>
          <p:nvPr>
            <p:ph idx="1"/>
          </p:nvPr>
        </p:nvSpPr>
        <p:spPr/>
        <p:txBody>
          <a:bodyPr/>
          <a:lstStyle/>
          <a:p>
            <a:endParaRPr lang="en-US" dirty="0"/>
          </a:p>
        </p:txBody>
      </p:sp>
      <p:pic>
        <p:nvPicPr>
          <p:cNvPr id="3074" name="Picture 2"/>
          <p:cNvPicPr>
            <a:picLocks noChangeAspect="1" noChangeArrowheads="1"/>
          </p:cNvPicPr>
          <p:nvPr/>
        </p:nvPicPr>
        <p:blipFill>
          <a:blip r:embed="rId2"/>
          <a:srcRect t="28489" b="14127"/>
          <a:stretch>
            <a:fillRect/>
          </a:stretch>
        </p:blipFill>
        <p:spPr bwMode="auto">
          <a:xfrm>
            <a:off x="564445" y="1514181"/>
            <a:ext cx="11232444" cy="4773729"/>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098" name="Picture 2"/>
          <p:cNvPicPr>
            <a:picLocks noChangeAspect="1" noChangeArrowheads="1"/>
          </p:cNvPicPr>
          <p:nvPr/>
        </p:nvPicPr>
        <p:blipFill>
          <a:blip r:embed="rId2"/>
          <a:srcRect l="3949" b="20000"/>
          <a:stretch>
            <a:fillRect/>
          </a:stretch>
        </p:blipFill>
        <p:spPr bwMode="auto">
          <a:xfrm>
            <a:off x="601884" y="0"/>
            <a:ext cx="9999441" cy="6858000"/>
          </a:xfrm>
          <a:prstGeom prst="rect">
            <a:avLst/>
          </a:prstGeom>
          <a:noFill/>
          <a:ln w="9525">
            <a:noFill/>
            <a:miter lim="800000"/>
            <a:headEnd/>
            <a:tailEnd/>
          </a:ln>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5122" name="Picture 2"/>
          <p:cNvPicPr>
            <a:picLocks noChangeAspect="1" noChangeArrowheads="1"/>
          </p:cNvPicPr>
          <p:nvPr/>
        </p:nvPicPr>
        <p:blipFill>
          <a:blip r:embed="rId2"/>
          <a:srcRect l="7895" r="7566"/>
          <a:stretch>
            <a:fillRect/>
          </a:stretch>
        </p:blipFill>
        <p:spPr bwMode="auto">
          <a:xfrm>
            <a:off x="2057400" y="1543050"/>
            <a:ext cx="7343775" cy="4886325"/>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6146" name="Picture 2"/>
          <p:cNvPicPr>
            <a:picLocks noChangeAspect="1" noChangeArrowheads="1"/>
          </p:cNvPicPr>
          <p:nvPr/>
        </p:nvPicPr>
        <p:blipFill>
          <a:blip r:embed="rId2"/>
          <a:srcRect/>
          <a:stretch>
            <a:fillRect/>
          </a:stretch>
        </p:blipFill>
        <p:spPr bwMode="auto">
          <a:xfrm>
            <a:off x="812800" y="457200"/>
            <a:ext cx="11379200" cy="6400800"/>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7171" name="Picture 3"/>
          <p:cNvPicPr>
            <a:picLocks noChangeAspect="1" noChangeArrowheads="1"/>
          </p:cNvPicPr>
          <p:nvPr/>
        </p:nvPicPr>
        <p:blipFill>
          <a:blip r:embed="rId2"/>
          <a:srcRect/>
          <a:stretch>
            <a:fillRect/>
          </a:stretch>
        </p:blipFill>
        <p:spPr bwMode="auto">
          <a:xfrm>
            <a:off x="1104900" y="480417"/>
            <a:ext cx="10067925" cy="5663208"/>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8194" name="Picture 2"/>
          <p:cNvPicPr>
            <a:picLocks noChangeAspect="1" noChangeArrowheads="1"/>
          </p:cNvPicPr>
          <p:nvPr/>
        </p:nvPicPr>
        <p:blipFill>
          <a:blip r:embed="rId2"/>
          <a:srcRect r="2548" b="21555"/>
          <a:stretch>
            <a:fillRect/>
          </a:stretch>
        </p:blipFill>
        <p:spPr bwMode="auto">
          <a:xfrm>
            <a:off x="0" y="0"/>
            <a:ext cx="12052472" cy="5829300"/>
          </a:xfrm>
          <a:prstGeom prst="rect">
            <a:avLst/>
          </a:prstGeom>
          <a:noFill/>
          <a:ln w="9525">
            <a:noFill/>
            <a:miter lim="800000"/>
            <a:headEnd/>
            <a:tailEnd/>
          </a:ln>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9218" name="Picture 2"/>
          <p:cNvPicPr>
            <a:picLocks noChangeAspect="1" noChangeArrowheads="1"/>
          </p:cNvPicPr>
          <p:nvPr/>
        </p:nvPicPr>
        <p:blipFill>
          <a:blip r:embed="rId2"/>
          <a:srcRect/>
          <a:stretch>
            <a:fillRect/>
          </a:stretch>
        </p:blipFill>
        <p:spPr bwMode="auto">
          <a:xfrm>
            <a:off x="714375" y="971550"/>
            <a:ext cx="10464800" cy="5886450"/>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81610"/>
            <a:ext cx="10515600" cy="5995670"/>
          </a:xfrm>
        </p:spPr>
        <p:txBody>
          <a:bodyPr>
            <a:normAutofit fontScale="80000" lnSpcReduction="20000"/>
          </a:bodyPr>
          <a:lstStyle/>
          <a:p>
            <a:r>
              <a:rPr lang="en-US" sz="3700" b="1" dirty="0">
                <a:solidFill>
                  <a:schemeClr val="accent6"/>
                </a:solidFill>
              </a:rPr>
              <a:t>Syllabus</a:t>
            </a:r>
            <a:endParaRPr lang="en-US" sz="3700" b="1" dirty="0">
              <a:solidFill>
                <a:srgbClr val="FF0000"/>
              </a:solidFill>
            </a:endParaRPr>
          </a:p>
          <a:p>
            <a:endParaRPr lang="en-US" sz="3700" b="1" dirty="0">
              <a:solidFill>
                <a:srgbClr val="FF0000"/>
              </a:solidFill>
            </a:endParaRPr>
          </a:p>
          <a:p>
            <a:r>
              <a:rPr lang="en-US" dirty="0">
                <a:solidFill>
                  <a:schemeClr val="accent1"/>
                </a:solidFill>
              </a:rPr>
              <a:t>Minimum 4 </a:t>
            </a:r>
            <a:r>
              <a:rPr lang="en-US" dirty="0" err="1">
                <a:solidFill>
                  <a:schemeClr val="accent1"/>
                </a:solidFill>
              </a:rPr>
              <a:t>practicals</a:t>
            </a:r>
            <a:r>
              <a:rPr lang="en-US" dirty="0">
                <a:solidFill>
                  <a:schemeClr val="accent1"/>
                </a:solidFill>
              </a:rPr>
              <a:t> and assignments based on but not limited to the following topics:</a:t>
            </a:r>
          </a:p>
          <a:p>
            <a:endParaRPr lang="en-US" dirty="0"/>
          </a:p>
          <a:p>
            <a:r>
              <a:rPr lang="en-US" dirty="0"/>
              <a:t></a:t>
            </a:r>
            <a:r>
              <a:rPr lang="en-US" b="1" dirty="0"/>
              <a:t>Introduction to virtualization. Preparing </a:t>
            </a:r>
            <a:r>
              <a:rPr lang="en-US" b="1" dirty="0" err="1"/>
              <a:t>Multiboot</a:t>
            </a:r>
            <a:r>
              <a:rPr lang="en-US" b="1" dirty="0"/>
              <a:t> systems. </a:t>
            </a:r>
          </a:p>
          <a:p>
            <a:endParaRPr lang="en-US" b="1" dirty="0"/>
          </a:p>
          <a:p>
            <a:r>
              <a:rPr lang="en-US" b="1" dirty="0"/>
              <a:t>Creating Linux Virtual machines (or any variant </a:t>
            </a:r>
            <a:r>
              <a:rPr lang="en-US" b="1" dirty="0" err="1"/>
              <a:t>eg</a:t>
            </a:r>
            <a:r>
              <a:rPr lang="en-US" b="1" dirty="0"/>
              <a:t> Fedora / </a:t>
            </a:r>
            <a:r>
              <a:rPr lang="en-US" b="1" dirty="0" err="1"/>
              <a:t>ubuntu</a:t>
            </a:r>
            <a:r>
              <a:rPr lang="en-US" b="1" dirty="0"/>
              <a:t> / </a:t>
            </a:r>
            <a:r>
              <a:rPr lang="en-US" b="1" dirty="0" err="1"/>
              <a:t>Kalilinux</a:t>
            </a:r>
            <a:r>
              <a:rPr lang="en-US" b="1" dirty="0"/>
              <a:t>).</a:t>
            </a:r>
          </a:p>
          <a:p>
            <a:endParaRPr lang="en-US" b="1" dirty="0"/>
          </a:p>
          <a:p>
            <a:r>
              <a:rPr lang="en-US" b="1" dirty="0"/>
              <a:t>Introduction to Linux/Unix/ Windows Operating Systems. </a:t>
            </a:r>
          </a:p>
          <a:p>
            <a:endParaRPr lang="en-US" b="1" dirty="0"/>
          </a:p>
          <a:p>
            <a:r>
              <a:rPr lang="en-US" b="1" dirty="0"/>
              <a:t>Studying file system of Linux.</a:t>
            </a:r>
          </a:p>
          <a:p>
            <a:endParaRPr lang="en-US" b="1" dirty="0"/>
          </a:p>
          <a:p>
            <a:r>
              <a:rPr lang="en-US" b="1" dirty="0"/>
              <a:t>Compiling and executing C programs in Linux environment.</a:t>
            </a:r>
          </a:p>
          <a:p>
            <a:endParaRPr lang="en-US" b="1" dirty="0"/>
          </a:p>
          <a:p>
            <a:r>
              <a:rPr lang="en-US" b="1" dirty="0"/>
              <a:t>Implementing OS concepts in Linux.</a:t>
            </a:r>
          </a:p>
          <a:p>
            <a:endParaRPr lang="en-US" dirty="0"/>
          </a:p>
          <a:p>
            <a:endParaRPr lang="en-US" dirty="0"/>
          </a:p>
          <a:p>
            <a:endParaRPr lang="en-US" dirty="0"/>
          </a:p>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42" name="Picture 2"/>
          <p:cNvPicPr>
            <a:picLocks noChangeAspect="1" noChangeArrowheads="1"/>
          </p:cNvPicPr>
          <p:nvPr/>
        </p:nvPicPr>
        <p:blipFill>
          <a:blip r:embed="rId2"/>
          <a:srcRect l="4552" t="8093" b="4046"/>
          <a:stretch>
            <a:fillRect/>
          </a:stretch>
        </p:blipFill>
        <p:spPr bwMode="auto">
          <a:xfrm>
            <a:off x="1657350" y="1685925"/>
            <a:ext cx="8388350" cy="4343400"/>
          </a:xfrm>
          <a:prstGeom prst="rect">
            <a:avLst/>
          </a:prstGeom>
          <a:noFill/>
          <a:ln w="9525">
            <a:noFill/>
            <a:miter lim="800000"/>
            <a:headEnd/>
            <a:tailEnd/>
          </a:ln>
          <a:effectLst/>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368653"/>
          </a:xfrm>
        </p:spPr>
        <p:txBody>
          <a:bodyPr>
            <a:normAutofit fontScale="90000"/>
          </a:bodyPr>
          <a:lstStyle/>
          <a:p>
            <a:r>
              <a:rPr lang="en-IN" b="1" dirty="0" smtClean="0"/>
              <a:t>Linux Directory Structure Diagram</a:t>
            </a:r>
            <a:br>
              <a:rPr lang="en-IN" b="1" dirty="0" smtClean="0"/>
            </a:br>
            <a:endParaRPr lang="en-IN" dirty="0"/>
          </a:p>
        </p:txBody>
      </p:sp>
      <p:sp>
        <p:nvSpPr>
          <p:cNvPr id="3" name="Content Placeholder 2"/>
          <p:cNvSpPr>
            <a:spLocks noGrp="1"/>
          </p:cNvSpPr>
          <p:nvPr>
            <p:ph idx="1"/>
          </p:nvPr>
        </p:nvSpPr>
        <p:spPr/>
        <p:txBody>
          <a:bodyPr/>
          <a:lstStyle/>
          <a:p>
            <a:endParaRPr lang="en-IN"/>
          </a:p>
        </p:txBody>
      </p:sp>
      <p:pic>
        <p:nvPicPr>
          <p:cNvPr id="59394" name="Picture 2" descr="Linux File System Structure"/>
          <p:cNvPicPr>
            <a:picLocks noChangeAspect="1" noChangeArrowheads="1"/>
          </p:cNvPicPr>
          <p:nvPr/>
        </p:nvPicPr>
        <p:blipFill>
          <a:blip r:embed="rId2"/>
          <a:srcRect/>
          <a:stretch>
            <a:fillRect/>
          </a:stretch>
        </p:blipFill>
        <p:spPr bwMode="auto">
          <a:xfrm>
            <a:off x="496711" y="530578"/>
            <a:ext cx="10374489" cy="6327422"/>
          </a:xfrm>
          <a:prstGeom prst="rect">
            <a:avLst/>
          </a:prstGeom>
          <a:noFill/>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gn="just"/>
            <a:r>
              <a:rPr lang="en-IN" sz="2000" b="1" dirty="0" smtClean="0">
                <a:solidFill>
                  <a:srgbClr val="FF0000"/>
                </a:solidFill>
              </a:rPr>
              <a:t>Each of the above directory (which is a file, at the first place) contains important information, required for booting to device drivers, configuration files, etc. Describing briefly the purpose of each directory, we are starting </a:t>
            </a:r>
            <a:r>
              <a:rPr lang="en-IN" sz="2000" b="1" dirty="0" smtClean="0">
                <a:solidFill>
                  <a:srgbClr val="FF0000"/>
                </a:solidFill>
              </a:rPr>
              <a:t>hierarchically.</a:t>
            </a:r>
            <a:endParaRPr lang="en-IN" sz="2000" b="1" dirty="0">
              <a:solidFill>
                <a:srgbClr val="FF0000"/>
              </a:solidFill>
            </a:endParaRPr>
          </a:p>
        </p:txBody>
      </p:sp>
      <p:sp>
        <p:nvSpPr>
          <p:cNvPr id="3" name="Content Placeholder 2"/>
          <p:cNvSpPr>
            <a:spLocks noGrp="1"/>
          </p:cNvSpPr>
          <p:nvPr>
            <p:ph idx="1"/>
          </p:nvPr>
        </p:nvSpPr>
        <p:spPr/>
        <p:txBody>
          <a:bodyPr>
            <a:normAutofit fontScale="70000" lnSpcReduction="20000"/>
          </a:bodyPr>
          <a:lstStyle/>
          <a:p>
            <a:pPr algn="just"/>
            <a:r>
              <a:rPr lang="en-IN" b="1" dirty="0" smtClean="0"/>
              <a:t>/</a:t>
            </a:r>
            <a:r>
              <a:rPr lang="en-IN" b="1" dirty="0" smtClean="0"/>
              <a:t>bin</a:t>
            </a:r>
            <a:r>
              <a:rPr lang="en-IN" dirty="0" smtClean="0"/>
              <a:t> : All the executable binary programs (file) required during booting, repairing, files required to run into single-user-mode, and other important, basic commands </a:t>
            </a:r>
            <a:r>
              <a:rPr lang="en-IN" b="1" dirty="0" smtClean="0"/>
              <a:t>viz.</a:t>
            </a:r>
            <a:r>
              <a:rPr lang="en-IN" dirty="0" smtClean="0"/>
              <a:t>, </a:t>
            </a:r>
            <a:r>
              <a:rPr lang="en-IN" dirty="0" smtClean="0">
                <a:hlinkClick r:id="rId2"/>
              </a:rPr>
              <a:t>cat</a:t>
            </a:r>
            <a:r>
              <a:rPr lang="en-IN" dirty="0" smtClean="0"/>
              <a:t>, </a:t>
            </a:r>
            <a:r>
              <a:rPr lang="en-IN" dirty="0" smtClean="0">
                <a:hlinkClick r:id="rId3"/>
              </a:rPr>
              <a:t>du</a:t>
            </a:r>
            <a:r>
              <a:rPr lang="en-IN" dirty="0" smtClean="0"/>
              <a:t>, </a:t>
            </a:r>
            <a:r>
              <a:rPr lang="en-IN" dirty="0" err="1" smtClean="0">
                <a:hlinkClick r:id="rId4"/>
              </a:rPr>
              <a:t>df</a:t>
            </a:r>
            <a:r>
              <a:rPr lang="en-IN" dirty="0" smtClean="0"/>
              <a:t>, </a:t>
            </a:r>
            <a:r>
              <a:rPr lang="en-IN" dirty="0" smtClean="0">
                <a:hlinkClick r:id="rId5"/>
              </a:rPr>
              <a:t>tar</a:t>
            </a:r>
            <a:r>
              <a:rPr lang="en-IN" dirty="0" smtClean="0"/>
              <a:t>, </a:t>
            </a:r>
            <a:r>
              <a:rPr lang="en-IN" dirty="0" smtClean="0">
                <a:hlinkClick r:id="rId6"/>
              </a:rPr>
              <a:t>rpm</a:t>
            </a:r>
            <a:r>
              <a:rPr lang="en-IN" dirty="0" smtClean="0"/>
              <a:t>, </a:t>
            </a:r>
            <a:r>
              <a:rPr lang="en-IN" dirty="0" err="1" smtClean="0">
                <a:hlinkClick r:id="rId7"/>
              </a:rPr>
              <a:t>wc</a:t>
            </a:r>
            <a:r>
              <a:rPr lang="en-IN" dirty="0" smtClean="0">
                <a:hlinkClick r:id="rId7"/>
              </a:rPr>
              <a:t>, </a:t>
            </a:r>
            <a:r>
              <a:rPr lang="en-IN" dirty="0" smtClean="0">
                <a:hlinkClick r:id="rId8"/>
              </a:rPr>
              <a:t>history</a:t>
            </a:r>
            <a:r>
              <a:rPr lang="en-IN" dirty="0" smtClean="0"/>
              <a:t>, etc.</a:t>
            </a:r>
          </a:p>
          <a:p>
            <a:pPr algn="just"/>
            <a:r>
              <a:rPr lang="en-IN" b="1" dirty="0" smtClean="0"/>
              <a:t>/boot</a:t>
            </a:r>
            <a:r>
              <a:rPr lang="en-IN" dirty="0" smtClean="0"/>
              <a:t> : Holds important files during </a:t>
            </a:r>
            <a:r>
              <a:rPr lang="en-IN" dirty="0" smtClean="0">
                <a:hlinkClick r:id="rId9"/>
              </a:rPr>
              <a:t>boot-up process</a:t>
            </a:r>
            <a:r>
              <a:rPr lang="en-IN" dirty="0" smtClean="0"/>
              <a:t>, including </a:t>
            </a:r>
            <a:r>
              <a:rPr lang="en-IN" b="1" dirty="0" smtClean="0"/>
              <a:t>Linux Kernel</a:t>
            </a:r>
            <a:r>
              <a:rPr lang="en-IN" dirty="0" smtClean="0"/>
              <a:t>.</a:t>
            </a:r>
          </a:p>
          <a:p>
            <a:pPr algn="just"/>
            <a:r>
              <a:rPr lang="en-IN" b="1" dirty="0" smtClean="0"/>
              <a:t>/dev</a:t>
            </a:r>
            <a:r>
              <a:rPr lang="en-IN" dirty="0" smtClean="0"/>
              <a:t> : Contains device files for all the hardware devices on the machine e.g., </a:t>
            </a:r>
            <a:r>
              <a:rPr lang="en-IN" b="1" dirty="0" err="1" smtClean="0"/>
              <a:t>cdrom</a:t>
            </a:r>
            <a:r>
              <a:rPr lang="en-IN" dirty="0" smtClean="0"/>
              <a:t>, </a:t>
            </a:r>
            <a:r>
              <a:rPr lang="en-IN" b="1" dirty="0" err="1" smtClean="0"/>
              <a:t>cpu</a:t>
            </a:r>
            <a:r>
              <a:rPr lang="en-IN" dirty="0" smtClean="0"/>
              <a:t>, etc</a:t>
            </a:r>
          </a:p>
          <a:p>
            <a:pPr algn="just"/>
            <a:r>
              <a:rPr lang="en-IN" b="1" dirty="0" smtClean="0"/>
              <a:t>/etc</a:t>
            </a:r>
            <a:r>
              <a:rPr lang="en-IN" dirty="0" smtClean="0"/>
              <a:t> : Contains Application’s configuration files, </a:t>
            </a:r>
            <a:r>
              <a:rPr lang="en-IN" b="1" dirty="0" err="1" smtClean="0"/>
              <a:t>startup</a:t>
            </a:r>
            <a:r>
              <a:rPr lang="en-IN" dirty="0" smtClean="0"/>
              <a:t>, </a:t>
            </a:r>
            <a:r>
              <a:rPr lang="en-IN" b="1" dirty="0" smtClean="0"/>
              <a:t>shutdown</a:t>
            </a:r>
            <a:r>
              <a:rPr lang="en-IN" dirty="0" smtClean="0"/>
              <a:t>, </a:t>
            </a:r>
            <a:r>
              <a:rPr lang="en-IN" b="1" dirty="0" smtClean="0"/>
              <a:t>start</a:t>
            </a:r>
            <a:r>
              <a:rPr lang="en-IN" dirty="0" smtClean="0"/>
              <a:t>, </a:t>
            </a:r>
            <a:r>
              <a:rPr lang="en-IN" b="1" dirty="0" smtClean="0"/>
              <a:t>stop</a:t>
            </a:r>
            <a:r>
              <a:rPr lang="en-IN" dirty="0" smtClean="0"/>
              <a:t> script for every individual program.</a:t>
            </a:r>
          </a:p>
          <a:p>
            <a:pPr algn="just"/>
            <a:r>
              <a:rPr lang="en-IN" b="1" dirty="0" smtClean="0"/>
              <a:t>/home</a:t>
            </a:r>
            <a:r>
              <a:rPr lang="en-IN" dirty="0" smtClean="0"/>
              <a:t> : Home directory of the users. Every time a new user is created, a directory in the name of user is created within home directory which contains other directories like </a:t>
            </a:r>
            <a:r>
              <a:rPr lang="en-IN" b="1" dirty="0" smtClean="0"/>
              <a:t>Desktop</a:t>
            </a:r>
            <a:r>
              <a:rPr lang="en-IN" dirty="0" smtClean="0"/>
              <a:t>, </a:t>
            </a:r>
            <a:r>
              <a:rPr lang="en-IN" b="1" dirty="0" smtClean="0"/>
              <a:t>Downloads</a:t>
            </a:r>
            <a:r>
              <a:rPr lang="en-IN" dirty="0" smtClean="0"/>
              <a:t>, </a:t>
            </a:r>
            <a:r>
              <a:rPr lang="en-IN" b="1" dirty="0" smtClean="0"/>
              <a:t>Documents</a:t>
            </a:r>
            <a:r>
              <a:rPr lang="en-IN" dirty="0" smtClean="0"/>
              <a:t>, etc.</a:t>
            </a:r>
          </a:p>
          <a:p>
            <a:pPr algn="just"/>
            <a:r>
              <a:rPr lang="en-IN" b="1" dirty="0" smtClean="0"/>
              <a:t>/lib</a:t>
            </a:r>
            <a:r>
              <a:rPr lang="en-IN" dirty="0" smtClean="0"/>
              <a:t> : The Lib directory contains </a:t>
            </a:r>
            <a:r>
              <a:rPr lang="en-IN" b="1" dirty="0" smtClean="0"/>
              <a:t>kernel modules</a:t>
            </a:r>
            <a:r>
              <a:rPr lang="en-IN" dirty="0" smtClean="0"/>
              <a:t> and </a:t>
            </a:r>
            <a:r>
              <a:rPr lang="en-IN" b="1" dirty="0" smtClean="0"/>
              <a:t>shared library</a:t>
            </a:r>
            <a:r>
              <a:rPr lang="en-IN" dirty="0" smtClean="0"/>
              <a:t> images required to boot the system and run commands in root file system.</a:t>
            </a:r>
          </a:p>
          <a:p>
            <a:pPr algn="just"/>
            <a:r>
              <a:rPr lang="en-IN" b="1" dirty="0" smtClean="0"/>
              <a:t>/</a:t>
            </a:r>
            <a:r>
              <a:rPr lang="en-IN" b="1" dirty="0" err="1" smtClean="0"/>
              <a:t>lost+found</a:t>
            </a:r>
            <a:r>
              <a:rPr lang="en-IN" dirty="0" smtClean="0"/>
              <a:t> : This Directory is installed during installation of </a:t>
            </a:r>
            <a:r>
              <a:rPr lang="en-IN" b="1" dirty="0" smtClean="0"/>
              <a:t>Linux</a:t>
            </a:r>
            <a:r>
              <a:rPr lang="en-IN" dirty="0" smtClean="0"/>
              <a:t>, useful for recovering files which may be broken due to unexpected </a:t>
            </a:r>
            <a:r>
              <a:rPr lang="en-IN" b="1" dirty="0" smtClean="0"/>
              <a:t>shut-down</a:t>
            </a:r>
            <a:r>
              <a:rPr lang="en-IN" dirty="0" smtClean="0"/>
              <a:t>.</a:t>
            </a:r>
            <a:endParaRPr lang="en-IN" dirty="0" smtClean="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92500" lnSpcReduction="10000"/>
          </a:bodyPr>
          <a:lstStyle/>
          <a:p>
            <a:pPr algn="just"/>
            <a:r>
              <a:rPr lang="en-IN" b="1" dirty="0" smtClean="0"/>
              <a:t>/media</a:t>
            </a:r>
            <a:r>
              <a:rPr lang="en-IN" dirty="0" smtClean="0"/>
              <a:t> : Temporary mount directory is created for removable devices viz., </a:t>
            </a:r>
            <a:r>
              <a:rPr lang="en-IN" b="1" dirty="0" smtClean="0"/>
              <a:t>media/</a:t>
            </a:r>
            <a:r>
              <a:rPr lang="en-IN" b="1" dirty="0" err="1" smtClean="0"/>
              <a:t>cdrom</a:t>
            </a:r>
            <a:r>
              <a:rPr lang="en-IN" dirty="0" smtClean="0"/>
              <a:t>.</a:t>
            </a:r>
          </a:p>
          <a:p>
            <a:pPr algn="just"/>
            <a:r>
              <a:rPr lang="en-IN" b="1" dirty="0" smtClean="0"/>
              <a:t>/</a:t>
            </a:r>
            <a:r>
              <a:rPr lang="en-IN" b="1" dirty="0" err="1" smtClean="0"/>
              <a:t>mnt</a:t>
            </a:r>
            <a:r>
              <a:rPr lang="en-IN" dirty="0" smtClean="0"/>
              <a:t> : Temporary mount directory for </a:t>
            </a:r>
            <a:r>
              <a:rPr lang="en-IN" dirty="0" smtClean="0">
                <a:hlinkClick r:id="rId2"/>
              </a:rPr>
              <a:t>mounting file system</a:t>
            </a:r>
            <a:r>
              <a:rPr lang="en-IN" dirty="0" smtClean="0"/>
              <a:t>.</a:t>
            </a:r>
          </a:p>
          <a:p>
            <a:pPr algn="just"/>
            <a:r>
              <a:rPr lang="en-IN" b="1" dirty="0" smtClean="0"/>
              <a:t>/opt</a:t>
            </a:r>
            <a:r>
              <a:rPr lang="en-IN" dirty="0" smtClean="0"/>
              <a:t> : Optional is abbreviated as opt. Contains third party application software. Viz., </a:t>
            </a:r>
            <a:r>
              <a:rPr lang="en-IN" dirty="0" smtClean="0">
                <a:hlinkClick r:id="rId3"/>
              </a:rPr>
              <a:t>Java</a:t>
            </a:r>
            <a:r>
              <a:rPr lang="en-IN" dirty="0" smtClean="0"/>
              <a:t>, etc.</a:t>
            </a:r>
          </a:p>
          <a:p>
            <a:pPr algn="just"/>
            <a:r>
              <a:rPr lang="en-IN" b="1" dirty="0" smtClean="0"/>
              <a:t>/proc</a:t>
            </a:r>
            <a:r>
              <a:rPr lang="en-IN" dirty="0" smtClean="0"/>
              <a:t> : A virtual and pseudo file-system which contains information about </a:t>
            </a:r>
            <a:r>
              <a:rPr lang="en-IN" b="1" dirty="0" smtClean="0"/>
              <a:t>running process</a:t>
            </a:r>
            <a:r>
              <a:rPr lang="en-IN" dirty="0" smtClean="0"/>
              <a:t> with a particular </a:t>
            </a:r>
            <a:r>
              <a:rPr lang="en-IN" b="1" dirty="0" smtClean="0"/>
              <a:t>Process-id</a:t>
            </a:r>
            <a:r>
              <a:rPr lang="en-IN" dirty="0" smtClean="0"/>
              <a:t> aka </a:t>
            </a:r>
            <a:r>
              <a:rPr lang="en-IN" b="1" dirty="0" err="1" smtClean="0"/>
              <a:t>pid</a:t>
            </a:r>
            <a:r>
              <a:rPr lang="en-IN" dirty="0" smtClean="0"/>
              <a:t>.</a:t>
            </a:r>
          </a:p>
          <a:p>
            <a:pPr algn="just"/>
            <a:r>
              <a:rPr lang="en-IN" b="1" dirty="0" smtClean="0"/>
              <a:t>/root</a:t>
            </a:r>
            <a:r>
              <a:rPr lang="en-IN" dirty="0" smtClean="0"/>
              <a:t> : This is the home directory of root user and should never be confused with </a:t>
            </a:r>
            <a:r>
              <a:rPr lang="en-IN" b="1" dirty="0" smtClean="0"/>
              <a:t>‘/</a:t>
            </a:r>
            <a:r>
              <a:rPr lang="en-IN" dirty="0" smtClean="0"/>
              <a:t>‘</a:t>
            </a:r>
          </a:p>
          <a:p>
            <a:pPr algn="just"/>
            <a:r>
              <a:rPr lang="en-IN" b="1" dirty="0" smtClean="0"/>
              <a:t>/run</a:t>
            </a:r>
            <a:r>
              <a:rPr lang="en-IN" dirty="0" smtClean="0"/>
              <a:t> : This directory is the only clean solution for </a:t>
            </a:r>
            <a:r>
              <a:rPr lang="en-IN" b="1" dirty="0" smtClean="0"/>
              <a:t>early-runtime-dir</a:t>
            </a:r>
            <a:r>
              <a:rPr lang="en-IN" dirty="0" smtClean="0"/>
              <a:t> problem.</a:t>
            </a:r>
          </a:p>
          <a:p>
            <a:pPr algn="just"/>
            <a:endParaRPr lang="en-IN"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normAutofit fontScale="85000" lnSpcReduction="10000"/>
          </a:bodyPr>
          <a:lstStyle/>
          <a:p>
            <a:pPr algn="just"/>
            <a:r>
              <a:rPr lang="en-IN" b="1" dirty="0" smtClean="0"/>
              <a:t>/</a:t>
            </a:r>
            <a:r>
              <a:rPr lang="en-IN" b="1" dirty="0" err="1" smtClean="0"/>
              <a:t>sbin</a:t>
            </a:r>
            <a:r>
              <a:rPr lang="en-IN" dirty="0" smtClean="0"/>
              <a:t> : Contains binary executable programs, required by </a:t>
            </a:r>
            <a:r>
              <a:rPr lang="en-IN" b="1" dirty="0" smtClean="0"/>
              <a:t>System Administrator</a:t>
            </a:r>
            <a:r>
              <a:rPr lang="en-IN" dirty="0" smtClean="0"/>
              <a:t>, for </a:t>
            </a:r>
            <a:r>
              <a:rPr lang="en-IN" b="1" dirty="0" smtClean="0"/>
              <a:t>Maintenance</a:t>
            </a:r>
            <a:r>
              <a:rPr lang="en-IN" dirty="0" smtClean="0"/>
              <a:t>. Viz., </a:t>
            </a:r>
            <a:r>
              <a:rPr lang="en-IN" dirty="0" err="1" smtClean="0">
                <a:hlinkClick r:id="rId2"/>
              </a:rPr>
              <a:t>iptables</a:t>
            </a:r>
            <a:r>
              <a:rPr lang="en-IN" dirty="0" smtClean="0"/>
              <a:t>, </a:t>
            </a:r>
            <a:r>
              <a:rPr lang="en-IN" dirty="0" err="1" smtClean="0">
                <a:hlinkClick r:id="rId3"/>
              </a:rPr>
              <a:t>fdisk</a:t>
            </a:r>
            <a:r>
              <a:rPr lang="en-IN" dirty="0" smtClean="0"/>
              <a:t>, </a:t>
            </a:r>
            <a:r>
              <a:rPr lang="en-IN" dirty="0" err="1" smtClean="0">
                <a:hlinkClick r:id="rId4"/>
              </a:rPr>
              <a:t>ifconfig</a:t>
            </a:r>
            <a:r>
              <a:rPr lang="en-IN" dirty="0" smtClean="0"/>
              <a:t>, </a:t>
            </a:r>
            <a:r>
              <a:rPr lang="en-IN" dirty="0" err="1" smtClean="0"/>
              <a:t>swapon</a:t>
            </a:r>
            <a:r>
              <a:rPr lang="en-IN" dirty="0" smtClean="0"/>
              <a:t>, reboot, etc.</a:t>
            </a:r>
          </a:p>
          <a:p>
            <a:pPr algn="just"/>
            <a:r>
              <a:rPr lang="en-IN" b="1" dirty="0" smtClean="0"/>
              <a:t>/</a:t>
            </a:r>
            <a:r>
              <a:rPr lang="en-IN" b="1" dirty="0" err="1" smtClean="0"/>
              <a:t>srv</a:t>
            </a:r>
            <a:r>
              <a:rPr lang="en-IN" dirty="0" smtClean="0"/>
              <a:t> : Service is abbreviated as ‘</a:t>
            </a:r>
            <a:r>
              <a:rPr lang="en-IN" b="1" dirty="0" err="1" smtClean="0"/>
              <a:t>srv</a:t>
            </a:r>
            <a:r>
              <a:rPr lang="en-IN" dirty="0" smtClean="0"/>
              <a:t>‘. This directory contains server specific and service related files.</a:t>
            </a:r>
          </a:p>
          <a:p>
            <a:pPr algn="just"/>
            <a:r>
              <a:rPr lang="en-IN" b="1" dirty="0" smtClean="0"/>
              <a:t>/sys</a:t>
            </a:r>
            <a:r>
              <a:rPr lang="en-IN" dirty="0" smtClean="0"/>
              <a:t> : Modern Linux distributions include a </a:t>
            </a:r>
            <a:r>
              <a:rPr lang="en-IN" b="1" dirty="0" smtClean="0"/>
              <a:t>/sys</a:t>
            </a:r>
            <a:r>
              <a:rPr lang="en-IN" dirty="0" smtClean="0"/>
              <a:t> directory as a </a:t>
            </a:r>
            <a:r>
              <a:rPr lang="en-IN" b="1" dirty="0" smtClean="0"/>
              <a:t>virtual </a:t>
            </a:r>
            <a:r>
              <a:rPr lang="en-IN" b="1" dirty="0" err="1" smtClean="0"/>
              <a:t>filesystem</a:t>
            </a:r>
            <a:r>
              <a:rPr lang="en-IN" dirty="0" smtClean="0"/>
              <a:t>, which stores and allows modification of the devices connected to the system.</a:t>
            </a:r>
          </a:p>
          <a:p>
            <a:pPr algn="just"/>
            <a:r>
              <a:rPr lang="en-IN" b="1" dirty="0" smtClean="0"/>
              <a:t>/</a:t>
            </a:r>
            <a:r>
              <a:rPr lang="en-IN" b="1" dirty="0" err="1" smtClean="0"/>
              <a:t>tmp</a:t>
            </a:r>
            <a:r>
              <a:rPr lang="en-IN" dirty="0" smtClean="0"/>
              <a:t> :System’s Temporary Directory, Accessible by users and root. Stores temporary files for </a:t>
            </a:r>
            <a:r>
              <a:rPr lang="en-IN" b="1" dirty="0" smtClean="0"/>
              <a:t>user</a:t>
            </a:r>
            <a:r>
              <a:rPr lang="en-IN" dirty="0" smtClean="0"/>
              <a:t> and </a:t>
            </a:r>
            <a:r>
              <a:rPr lang="en-IN" b="1" dirty="0" smtClean="0"/>
              <a:t>system</a:t>
            </a:r>
            <a:r>
              <a:rPr lang="en-IN" dirty="0" smtClean="0"/>
              <a:t>, till next boot.</a:t>
            </a:r>
          </a:p>
          <a:p>
            <a:pPr algn="just"/>
            <a:r>
              <a:rPr lang="en-IN" b="1" dirty="0" smtClean="0"/>
              <a:t>/</a:t>
            </a:r>
            <a:r>
              <a:rPr lang="en-IN" b="1" dirty="0" err="1" smtClean="0"/>
              <a:t>usr</a:t>
            </a:r>
            <a:r>
              <a:rPr lang="en-IN" dirty="0" smtClean="0"/>
              <a:t> : Contains executable </a:t>
            </a:r>
            <a:r>
              <a:rPr lang="en-IN" b="1" dirty="0" smtClean="0"/>
              <a:t>binaries</a:t>
            </a:r>
            <a:r>
              <a:rPr lang="en-IN" dirty="0" smtClean="0"/>
              <a:t>, </a:t>
            </a:r>
            <a:r>
              <a:rPr lang="en-IN" b="1" dirty="0" smtClean="0"/>
              <a:t>documentation</a:t>
            </a:r>
            <a:r>
              <a:rPr lang="en-IN" dirty="0" smtClean="0"/>
              <a:t>, </a:t>
            </a:r>
            <a:r>
              <a:rPr lang="en-IN" b="1" dirty="0" smtClean="0"/>
              <a:t>source code</a:t>
            </a:r>
            <a:r>
              <a:rPr lang="en-IN" dirty="0" smtClean="0"/>
              <a:t>, </a:t>
            </a:r>
            <a:r>
              <a:rPr lang="en-IN" b="1" dirty="0" smtClean="0"/>
              <a:t>libraries</a:t>
            </a:r>
            <a:r>
              <a:rPr lang="en-IN" dirty="0" smtClean="0"/>
              <a:t> for second level program.</a:t>
            </a:r>
          </a:p>
          <a:p>
            <a:pPr algn="just"/>
            <a:r>
              <a:rPr lang="en-IN" b="1" dirty="0" smtClean="0"/>
              <a:t>/</a:t>
            </a:r>
            <a:r>
              <a:rPr lang="en-IN" b="1" dirty="0" err="1" smtClean="0"/>
              <a:t>var</a:t>
            </a:r>
            <a:r>
              <a:rPr lang="en-IN" dirty="0" smtClean="0"/>
              <a:t> : Stands for variable. The contents of this file is expected to grow. This directory contains </a:t>
            </a:r>
            <a:r>
              <a:rPr lang="en-IN" b="1" dirty="0" smtClean="0"/>
              <a:t>log</a:t>
            </a:r>
            <a:r>
              <a:rPr lang="en-IN" dirty="0" smtClean="0"/>
              <a:t>, </a:t>
            </a:r>
            <a:r>
              <a:rPr lang="en-IN" b="1" dirty="0" smtClean="0"/>
              <a:t>lock</a:t>
            </a:r>
            <a:r>
              <a:rPr lang="en-IN" dirty="0" smtClean="0"/>
              <a:t>, </a:t>
            </a:r>
            <a:r>
              <a:rPr lang="en-IN" b="1" dirty="0" smtClean="0"/>
              <a:t>spool</a:t>
            </a:r>
            <a:r>
              <a:rPr lang="en-IN" dirty="0" smtClean="0"/>
              <a:t>, </a:t>
            </a:r>
            <a:r>
              <a:rPr lang="en-IN" b="1" dirty="0" smtClean="0"/>
              <a:t>mail</a:t>
            </a:r>
            <a:r>
              <a:rPr lang="en-IN" dirty="0" smtClean="0"/>
              <a:t> and </a:t>
            </a:r>
            <a:r>
              <a:rPr lang="en-IN" b="1" dirty="0" smtClean="0"/>
              <a:t>temp</a:t>
            </a:r>
            <a:r>
              <a:rPr lang="en-IN" dirty="0" smtClean="0"/>
              <a:t> files.</a:t>
            </a:r>
          </a:p>
          <a:p>
            <a:pPr algn="just"/>
            <a:endParaRPr lang="en-IN" dirty="0" smtClean="0"/>
          </a:p>
          <a:p>
            <a:pPr algn="just"/>
            <a:endParaRPr lang="en-IN"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17008"/>
          </a:xfrm>
        </p:spPr>
        <p:txBody>
          <a:bodyPr>
            <a:normAutofit fontScale="90000"/>
          </a:bodyPr>
          <a:lstStyle/>
          <a:p>
            <a:r>
              <a:rPr lang="en-US" dirty="0" smtClean="0"/>
              <a:t>Virtualization</a:t>
            </a:r>
            <a:endParaRPr lang="en-US" dirty="0"/>
          </a:p>
        </p:txBody>
      </p:sp>
      <p:sp>
        <p:nvSpPr>
          <p:cNvPr id="3" name="Content Placeholder 2"/>
          <p:cNvSpPr>
            <a:spLocks noGrp="1"/>
          </p:cNvSpPr>
          <p:nvPr>
            <p:ph idx="1"/>
          </p:nvPr>
        </p:nvSpPr>
        <p:spPr>
          <a:xfrm>
            <a:off x="838200" y="1219200"/>
            <a:ext cx="10515600" cy="4957763"/>
          </a:xfrm>
        </p:spPr>
        <p:txBody>
          <a:bodyPr>
            <a:noAutofit/>
          </a:bodyPr>
          <a:lstStyle/>
          <a:p>
            <a:pPr algn="just"/>
            <a:r>
              <a:rPr lang="en-IN" sz="2400" dirty="0" smtClean="0"/>
              <a:t>Virtualization is the process of running a virtual instance of </a:t>
            </a:r>
            <a:r>
              <a:rPr lang="en-IN" sz="2400" dirty="0" smtClean="0"/>
              <a:t>a computer </a:t>
            </a:r>
            <a:r>
              <a:rPr lang="en-IN" sz="2400" dirty="0" smtClean="0"/>
              <a:t>system in a layer abstracted from the actual </a:t>
            </a:r>
            <a:r>
              <a:rPr lang="en-IN" sz="2400" dirty="0" smtClean="0"/>
              <a:t>hardware. </a:t>
            </a:r>
          </a:p>
          <a:p>
            <a:pPr algn="just"/>
            <a:r>
              <a:rPr lang="en-IN" sz="2400" dirty="0" smtClean="0"/>
              <a:t>Most </a:t>
            </a:r>
            <a:r>
              <a:rPr lang="en-IN" sz="2400" dirty="0" smtClean="0"/>
              <a:t>commonly, it refers to running multiple operating systems on </a:t>
            </a:r>
            <a:r>
              <a:rPr lang="en-IN" sz="2400" dirty="0" smtClean="0"/>
              <a:t>a computer </a:t>
            </a:r>
            <a:r>
              <a:rPr lang="en-IN" sz="2400" dirty="0" smtClean="0"/>
              <a:t>system simultaneously. </a:t>
            </a:r>
            <a:endParaRPr lang="en-IN" sz="2400" dirty="0" smtClean="0"/>
          </a:p>
          <a:p>
            <a:pPr algn="just"/>
            <a:r>
              <a:rPr lang="en-IN" sz="2400" dirty="0" smtClean="0"/>
              <a:t>To </a:t>
            </a:r>
            <a:r>
              <a:rPr lang="en-IN" sz="2400" dirty="0" smtClean="0"/>
              <a:t>the applications running on </a:t>
            </a:r>
            <a:r>
              <a:rPr lang="en-IN" sz="2400" dirty="0" smtClean="0"/>
              <a:t>top of </a:t>
            </a:r>
            <a:r>
              <a:rPr lang="en-IN" sz="2400" dirty="0" smtClean="0"/>
              <a:t>the virtualized machine, it can appear as if they are on their </a:t>
            </a:r>
            <a:r>
              <a:rPr lang="en-IN" sz="2400" dirty="0" smtClean="0"/>
              <a:t>own dedicated </a:t>
            </a:r>
            <a:r>
              <a:rPr lang="en-IN" sz="2400" dirty="0" smtClean="0"/>
              <a:t>machine, where the operating system, libraries, and </a:t>
            </a:r>
            <a:r>
              <a:rPr lang="en-IN" sz="2400" dirty="0" smtClean="0"/>
              <a:t>other programs </a:t>
            </a:r>
            <a:r>
              <a:rPr lang="en-IN" sz="2400" dirty="0" smtClean="0"/>
              <a:t>are unique to the guest virtualized system </a:t>
            </a:r>
            <a:r>
              <a:rPr lang="en-IN" sz="2400" dirty="0" smtClean="0"/>
              <a:t>and unconnected </a:t>
            </a:r>
            <a:r>
              <a:rPr lang="en-IN" sz="2400" dirty="0" smtClean="0"/>
              <a:t>to the host operating system which sits below it.</a:t>
            </a:r>
          </a:p>
          <a:p>
            <a:pPr algn="just"/>
            <a:r>
              <a:rPr lang="en-IN" sz="2400" dirty="0" smtClean="0"/>
              <a:t>There are many reasons why people utilize virtualization </a:t>
            </a:r>
            <a:r>
              <a:rPr lang="en-IN" sz="2400" dirty="0" smtClean="0"/>
              <a:t>in computing</a:t>
            </a:r>
            <a:r>
              <a:rPr lang="en-IN" sz="2400" dirty="0" smtClean="0"/>
              <a:t>. </a:t>
            </a:r>
            <a:endParaRPr lang="en-IN" sz="2400" dirty="0" smtClean="0"/>
          </a:p>
          <a:p>
            <a:pPr algn="just"/>
            <a:r>
              <a:rPr lang="en-IN" sz="2400" dirty="0" smtClean="0"/>
              <a:t>To </a:t>
            </a:r>
            <a:r>
              <a:rPr lang="en-IN" sz="2400" dirty="0" smtClean="0"/>
              <a:t>desktop users, the most common use is to be able </a:t>
            </a:r>
            <a:r>
              <a:rPr lang="en-IN" sz="2400" dirty="0" smtClean="0"/>
              <a:t>to run </a:t>
            </a:r>
            <a:r>
              <a:rPr lang="en-IN" sz="2400" dirty="0" smtClean="0"/>
              <a:t>applications meant for a different operating system </a:t>
            </a:r>
            <a:r>
              <a:rPr lang="en-IN" sz="2400" dirty="0" smtClean="0"/>
              <a:t>without having </a:t>
            </a:r>
            <a:r>
              <a:rPr lang="en-IN" sz="2400" dirty="0" smtClean="0"/>
              <a:t>to switch computers or reboot into a different system. </a:t>
            </a:r>
            <a:endParaRPr lang="en-IN" sz="2400" dirty="0" smtClean="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820208"/>
          </a:xfrm>
        </p:spPr>
        <p:txBody>
          <a:bodyPr/>
          <a:lstStyle/>
          <a:p>
            <a:r>
              <a:rPr lang="en-US" dirty="0" smtClean="0"/>
              <a:t>Virtualization</a:t>
            </a:r>
            <a:endParaRPr lang="en-US" dirty="0"/>
          </a:p>
        </p:txBody>
      </p:sp>
      <p:sp>
        <p:nvSpPr>
          <p:cNvPr id="3" name="Content Placeholder 2"/>
          <p:cNvSpPr>
            <a:spLocks noGrp="1"/>
          </p:cNvSpPr>
          <p:nvPr>
            <p:ph idx="1"/>
          </p:nvPr>
        </p:nvSpPr>
        <p:spPr>
          <a:xfrm>
            <a:off x="804334" y="1419225"/>
            <a:ext cx="10515600" cy="4351338"/>
          </a:xfrm>
        </p:spPr>
        <p:txBody>
          <a:bodyPr>
            <a:normAutofit fontScale="92500" lnSpcReduction="20000"/>
          </a:bodyPr>
          <a:lstStyle/>
          <a:p>
            <a:pPr algn="just"/>
            <a:r>
              <a:rPr lang="en-IN" dirty="0" smtClean="0"/>
              <a:t>For administrators of servers, virtualization also offers the ability to run different operating systems, but perhaps, more importantly, it offers a way to segment a large system into many smaller parts, allowing the server to be used more efficiently by a number of different users or applications with different needs. </a:t>
            </a:r>
          </a:p>
          <a:p>
            <a:pPr algn="just"/>
            <a:r>
              <a:rPr lang="en-IN" dirty="0" smtClean="0"/>
              <a:t>It also allows for isolation, keeping programs running inside of a virtual machine safe from the processes taking place in another virtual machine on the same host.</a:t>
            </a:r>
            <a:endParaRPr lang="en-US" dirty="0" smtClean="0"/>
          </a:p>
          <a:p>
            <a:pPr algn="just"/>
            <a:r>
              <a:rPr lang="en-IN" dirty="0" smtClean="0"/>
              <a:t>Virtualization </a:t>
            </a:r>
            <a:r>
              <a:rPr lang="en-IN" dirty="0" smtClean="0"/>
              <a:t>is technology that lets you create useful IT services</a:t>
            </a:r>
          </a:p>
          <a:p>
            <a:pPr algn="just"/>
            <a:r>
              <a:rPr lang="en-IN" dirty="0" smtClean="0"/>
              <a:t>using resources that are traditionally bound to hardware. It allows you</a:t>
            </a:r>
          </a:p>
          <a:p>
            <a:pPr algn="just"/>
            <a:r>
              <a:rPr lang="en-IN" dirty="0" smtClean="0"/>
              <a:t>to use a physical machine’s full capacity by distributing its capabilities</a:t>
            </a:r>
          </a:p>
          <a:p>
            <a:pPr algn="just"/>
            <a:r>
              <a:rPr lang="en-IN" dirty="0" smtClean="0"/>
              <a:t>among many users or environments.</a:t>
            </a:r>
            <a:endParaRPr lang="en-US"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https://www.javatpoint.com/linux-file-system</a:t>
            </a:r>
          </a:p>
          <a:p>
            <a:endParaRPr lang="en-US" dirty="0"/>
          </a:p>
          <a:p>
            <a:r>
              <a:rPr lang="en-US" dirty="0"/>
              <a:t>https://studylib.net/doc/25237241/linux-lab-manual</a:t>
            </a:r>
          </a:p>
          <a:p>
            <a:r>
              <a:rPr lang="en-US" dirty="0"/>
              <a:t>https://ncet.co.in/assets/pdf/e_learning/cse/le/semV/pdf/OS-Lab-Manual.pdf</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1027" name="Picture 3"/>
          <p:cNvPicPr>
            <a:picLocks noChangeAspect="1" noChangeArrowheads="1"/>
          </p:cNvPicPr>
          <p:nvPr/>
        </p:nvPicPr>
        <p:blipFill>
          <a:blip r:embed="rId2"/>
          <a:srcRect l="19215" t="36872" r="44785" b="8609"/>
          <a:stretch>
            <a:fillRect/>
          </a:stretch>
        </p:blipFill>
        <p:spPr bwMode="auto">
          <a:xfrm>
            <a:off x="851238" y="146756"/>
            <a:ext cx="8337917" cy="64007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2050" name="Picture 2"/>
          <p:cNvPicPr>
            <a:picLocks noChangeAspect="1" noChangeArrowheads="1"/>
          </p:cNvPicPr>
          <p:nvPr/>
        </p:nvPicPr>
        <p:blipFill>
          <a:blip r:embed="rId2"/>
          <a:srcRect l="19215" t="21888" r="44861" b="20000"/>
          <a:stretch>
            <a:fillRect/>
          </a:stretch>
        </p:blipFill>
        <p:spPr bwMode="auto">
          <a:xfrm>
            <a:off x="688622" y="745067"/>
            <a:ext cx="8342489" cy="5655733"/>
          </a:xfrm>
          <a:prstGeom prst="rect">
            <a:avLst/>
          </a:prstGeom>
          <a:noFill/>
          <a:ln w="9525">
            <a:noFill/>
            <a:miter lim="800000"/>
            <a:headEnd/>
            <a:tailEnd/>
          </a:ln>
          <a:effectLst/>
        </p:spPr>
      </p:pic>
      <p:pic>
        <p:nvPicPr>
          <p:cNvPr id="5" name="Picture 3"/>
          <p:cNvPicPr>
            <a:picLocks noChangeAspect="1" noChangeArrowheads="1"/>
          </p:cNvPicPr>
          <p:nvPr/>
        </p:nvPicPr>
        <p:blipFill>
          <a:blip r:embed="rId3"/>
          <a:srcRect l="19215" t="36872" r="44785" b="56448"/>
          <a:stretch>
            <a:fillRect/>
          </a:stretch>
        </p:blipFill>
        <p:spPr bwMode="auto">
          <a:xfrm>
            <a:off x="715772" y="0"/>
            <a:ext cx="8337917" cy="767646"/>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594431"/>
          </a:xfrm>
        </p:spPr>
        <p:txBody>
          <a:bodyPr>
            <a:normAutofit fontScale="90000"/>
          </a:bodyPr>
          <a:lstStyle/>
          <a:p>
            <a:r>
              <a:rPr lang="en-IN" b="1" dirty="0" smtClean="0"/>
              <a:t>What is Windows Operating System?</a:t>
            </a:r>
            <a:br>
              <a:rPr lang="en-IN" b="1" dirty="0" smtClean="0"/>
            </a:br>
            <a:endParaRPr lang="en-IN" dirty="0"/>
          </a:p>
        </p:txBody>
      </p:sp>
      <p:sp>
        <p:nvSpPr>
          <p:cNvPr id="3" name="Content Placeholder 2"/>
          <p:cNvSpPr>
            <a:spLocks noGrp="1"/>
          </p:cNvSpPr>
          <p:nvPr>
            <p:ph idx="1"/>
          </p:nvPr>
        </p:nvSpPr>
        <p:spPr>
          <a:xfrm>
            <a:off x="815622" y="1170869"/>
            <a:ext cx="10515600" cy="4351338"/>
          </a:xfrm>
        </p:spPr>
        <p:txBody>
          <a:bodyPr>
            <a:normAutofit/>
          </a:bodyPr>
          <a:lstStyle/>
          <a:p>
            <a:pPr algn="just"/>
            <a:r>
              <a:rPr lang="en-IN" dirty="0" smtClean="0"/>
              <a:t>The </a:t>
            </a:r>
            <a:r>
              <a:rPr lang="en-IN" dirty="0" smtClean="0"/>
              <a:t>first version of Windows OS is released in 1985, which is a simple GUI, an extension of the existing disk operating system (MS-DOS) and major release. </a:t>
            </a:r>
            <a:endParaRPr lang="en-IN" dirty="0" smtClean="0"/>
          </a:p>
          <a:p>
            <a:pPr algn="just"/>
            <a:r>
              <a:rPr lang="en-IN" dirty="0" smtClean="0"/>
              <a:t>From </a:t>
            </a:r>
            <a:r>
              <a:rPr lang="en-IN" dirty="0" smtClean="0"/>
              <a:t>my perspective, the 1995 consumer release has integrated windows and DOS with built-in internet support. </a:t>
            </a:r>
            <a:endParaRPr lang="en-IN" dirty="0" smtClean="0"/>
          </a:p>
          <a:p>
            <a:pPr algn="just"/>
            <a:r>
              <a:rPr lang="en-IN" dirty="0" smtClean="0"/>
              <a:t>Most </a:t>
            </a:r>
            <a:r>
              <a:rPr lang="en-IN" dirty="0" smtClean="0"/>
              <a:t>of the PC is currently running on the Windows operating system only. </a:t>
            </a:r>
            <a:endParaRPr lang="en-IN" dirty="0" smtClean="0"/>
          </a:p>
          <a:p>
            <a:pPr algn="just"/>
            <a:r>
              <a:rPr lang="en-IN" dirty="0" smtClean="0"/>
              <a:t>The </a:t>
            </a:r>
            <a:r>
              <a:rPr lang="en-IN" dirty="0" smtClean="0"/>
              <a:t>latest Windows OS version is Windows 10, which is currently ruling the market</a:t>
            </a:r>
            <a:r>
              <a:rPr lang="en-IN" dirty="0" smtClean="0"/>
              <a:t>.</a:t>
            </a:r>
            <a:endParaRPr lang="en-IN" dirty="0" smtClean="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763764"/>
          </a:xfrm>
        </p:spPr>
        <p:txBody>
          <a:bodyPr>
            <a:normAutofit fontScale="90000"/>
          </a:bodyPr>
          <a:lstStyle/>
          <a:p>
            <a:r>
              <a:rPr lang="en-IN" b="1" dirty="0" smtClean="0"/>
              <a:t>What is a Linux Operating System?</a:t>
            </a:r>
            <a:br>
              <a:rPr lang="en-IN" b="1" dirty="0" smtClean="0"/>
            </a:br>
            <a:endParaRPr lang="en-IN" dirty="0"/>
          </a:p>
        </p:txBody>
      </p:sp>
      <p:sp>
        <p:nvSpPr>
          <p:cNvPr id="3" name="Content Placeholder 2"/>
          <p:cNvSpPr>
            <a:spLocks noGrp="1"/>
          </p:cNvSpPr>
          <p:nvPr>
            <p:ph idx="1"/>
          </p:nvPr>
        </p:nvSpPr>
        <p:spPr>
          <a:xfrm>
            <a:off x="146756" y="1264356"/>
            <a:ext cx="11207044" cy="4912607"/>
          </a:xfrm>
        </p:spPr>
        <p:txBody>
          <a:bodyPr/>
          <a:lstStyle/>
          <a:p>
            <a:pPr algn="just"/>
            <a:r>
              <a:rPr lang="en-IN" dirty="0" smtClean="0"/>
              <a:t>Linux is an open-source operating system based on UNIX, created in 1991</a:t>
            </a:r>
            <a:r>
              <a:rPr lang="en-IN" dirty="0" smtClean="0"/>
              <a:t>.</a:t>
            </a:r>
          </a:p>
          <a:p>
            <a:pPr algn="just"/>
            <a:r>
              <a:rPr lang="en-IN" dirty="0" smtClean="0"/>
              <a:t> </a:t>
            </a:r>
            <a:r>
              <a:rPr lang="en-IN" dirty="0" smtClean="0"/>
              <a:t>Linux operating system also comes with a graphical user interface (GUI) with some necessary software that are used daily. </a:t>
            </a:r>
            <a:endParaRPr lang="en-IN" dirty="0" smtClean="0"/>
          </a:p>
          <a:p>
            <a:pPr algn="just"/>
            <a:r>
              <a:rPr lang="en-IN" dirty="0" smtClean="0"/>
              <a:t> </a:t>
            </a:r>
            <a:r>
              <a:rPr lang="en-IN" dirty="0" smtClean="0"/>
              <a:t>It is also used in desktop computers, mobile devices, gaming consoles, digital storing devices, eBook readers, cameras, and video recorders with Linux running.</a:t>
            </a:r>
          </a:p>
          <a:p>
            <a:pPr algn="just"/>
            <a:endParaRPr lang="en-IN" dirty="0" smtClean="0"/>
          </a:p>
          <a:p>
            <a:pPr algn="just"/>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4333" y="478014"/>
            <a:ext cx="10515600" cy="560564"/>
          </a:xfrm>
        </p:spPr>
        <p:txBody>
          <a:bodyPr>
            <a:normAutofit fontScale="90000"/>
          </a:bodyPr>
          <a:lstStyle/>
          <a:p>
            <a:r>
              <a:rPr lang="en-IN" b="1" dirty="0" smtClean="0"/>
              <a:t>Key Differences Between Linux and Windows</a:t>
            </a:r>
            <a:br>
              <a:rPr lang="en-IN" b="1" dirty="0" smtClean="0"/>
            </a:br>
            <a:endParaRPr lang="en-IN" dirty="0"/>
          </a:p>
        </p:txBody>
      </p:sp>
      <p:sp>
        <p:nvSpPr>
          <p:cNvPr id="3" name="Content Placeholder 2"/>
          <p:cNvSpPr>
            <a:spLocks noGrp="1"/>
          </p:cNvSpPr>
          <p:nvPr>
            <p:ph idx="1"/>
          </p:nvPr>
        </p:nvSpPr>
        <p:spPr>
          <a:xfrm>
            <a:off x="646289" y="877359"/>
            <a:ext cx="10515600" cy="5354108"/>
          </a:xfrm>
        </p:spPr>
        <p:txBody>
          <a:bodyPr>
            <a:normAutofit fontScale="62500" lnSpcReduction="20000"/>
          </a:bodyPr>
          <a:lstStyle/>
          <a:p>
            <a:pPr algn="just"/>
            <a:r>
              <a:rPr lang="en-IN" dirty="0" smtClean="0"/>
              <a:t>Following </a:t>
            </a:r>
            <a:r>
              <a:rPr lang="en-IN" dirty="0" smtClean="0"/>
              <a:t>is the Differences Between Linux and Windows:</a:t>
            </a:r>
          </a:p>
          <a:p>
            <a:pPr algn="just"/>
            <a:r>
              <a:rPr lang="en-IN" dirty="0" smtClean="0"/>
              <a:t>Linux is an open-source operating system, whereas Windows OS is commercial.</a:t>
            </a:r>
          </a:p>
          <a:p>
            <a:pPr algn="just"/>
            <a:r>
              <a:rPr lang="en-IN" dirty="0" smtClean="0"/>
              <a:t>Linux has access to source code and alters the code as per user need, whereas Windows does not have access to source code.</a:t>
            </a:r>
          </a:p>
          <a:p>
            <a:pPr algn="just"/>
            <a:r>
              <a:rPr lang="en-IN" dirty="0" smtClean="0"/>
              <a:t>Linux will run faster than windows latest editions, even with a modern desktop environment and features of the operating system, whereas windows are slow on older hardware.</a:t>
            </a:r>
          </a:p>
          <a:p>
            <a:pPr algn="just"/>
            <a:r>
              <a:rPr lang="en-IN" dirty="0" smtClean="0">
                <a:hlinkClick r:id="rId2"/>
              </a:rPr>
              <a:t>Linux distributions</a:t>
            </a:r>
            <a:r>
              <a:rPr lang="en-IN" dirty="0" smtClean="0"/>
              <a:t> don’t collect user data, whereas Windows collects all the user details, which leads to privacy concern.</a:t>
            </a:r>
          </a:p>
          <a:p>
            <a:pPr algn="just"/>
            <a:r>
              <a:rPr lang="en-IN" dirty="0" smtClean="0"/>
              <a:t>Linux is more reliable then windows as in Linux, we can kill application if they hung through the x kill command, whereas, in windows, we need to try multiple times to kill it.</a:t>
            </a:r>
          </a:p>
          <a:p>
            <a:pPr algn="just"/>
            <a:r>
              <a:rPr lang="en-IN" dirty="0" smtClean="0"/>
              <a:t>Linux supports a wide variety of free software’s than windows, but windows have a large collection of video game software.</a:t>
            </a:r>
          </a:p>
          <a:p>
            <a:pPr algn="just"/>
            <a:r>
              <a:rPr lang="en-IN" dirty="0" smtClean="0"/>
              <a:t>In Linux software, the cost is almost free as all programs, utilities, complex applications such as open office are free, but windows also have many free programs and utilities, but most of the programs are commercial.</a:t>
            </a:r>
          </a:p>
          <a:p>
            <a:pPr algn="just"/>
            <a:r>
              <a:rPr lang="en-IN" dirty="0" smtClean="0"/>
              <a:t>Linux is highly secure because it’s easy to identify bugs and fix, whereas Windows has a large user base and becomes a target for developers of viruses and malware.</a:t>
            </a:r>
          </a:p>
          <a:p>
            <a:pPr algn="just"/>
            <a:r>
              <a:rPr lang="en-IN" dirty="0" smtClean="0"/>
              <a:t>Corporate organizations use Linux as servers and operating system for security purpose at </a:t>
            </a:r>
            <a:r>
              <a:rPr lang="en-IN" dirty="0" smtClean="0">
                <a:hlinkClick r:id="rId3"/>
              </a:rPr>
              <a:t>Google</a:t>
            </a:r>
            <a:r>
              <a:rPr lang="en-IN" dirty="0" smtClean="0"/>
              <a:t>, </a:t>
            </a:r>
            <a:r>
              <a:rPr lang="en-IN" dirty="0" err="1" smtClean="0"/>
              <a:t>Facebook</a:t>
            </a:r>
            <a:r>
              <a:rPr lang="en-IN" dirty="0" smtClean="0"/>
              <a:t>, Twitter etc., whereas gamers and business users mostly use windows.</a:t>
            </a:r>
          </a:p>
          <a:p>
            <a:pPr algn="just"/>
            <a:r>
              <a:rPr lang="en-IN" dirty="0" smtClean="0"/>
              <a:t>Linux and windows have the same priority over hardware and driver support in the present situation. </a:t>
            </a:r>
          </a:p>
          <a:p>
            <a:pPr algn="just"/>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TotalTime>
  <Words>3201</Words>
  <Application>WPS Presentation</Application>
  <PresentationFormat>Custom</PresentationFormat>
  <Paragraphs>151</Paragraphs>
  <Slides>37</Slides>
  <Notes>0</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Office Theme</vt:lpstr>
      <vt:lpstr>Course Code: MCP540-1        Course: Operating Systems Lab with Linux  System Administration   L: 0 Hrs., T: 0 Hrs., P:2 Hrs., Per week Total Credits: 1 </vt:lpstr>
      <vt:lpstr>Slide 2</vt:lpstr>
      <vt:lpstr>Slide 3</vt:lpstr>
      <vt:lpstr>Slide 4</vt:lpstr>
      <vt:lpstr>Slide 5</vt:lpstr>
      <vt:lpstr>Slide 6</vt:lpstr>
      <vt:lpstr>What is Windows Operating System? </vt:lpstr>
      <vt:lpstr>What is a Linux Operating System? </vt:lpstr>
      <vt:lpstr>Key Differences Between Linux and Windows </vt:lpstr>
      <vt:lpstr>Linux and Windows Comparison</vt:lpstr>
      <vt:lpstr>Linux and Windows Comparison</vt:lpstr>
      <vt:lpstr>Linux File System </vt:lpstr>
      <vt:lpstr>What is the Linux File System?  </vt:lpstr>
      <vt:lpstr>Linux File System Structure </vt:lpstr>
      <vt:lpstr>Slide 15</vt:lpstr>
      <vt:lpstr>Slide 16</vt:lpstr>
      <vt:lpstr>Linux File System Features </vt:lpstr>
      <vt:lpstr>Linux File System Features </vt:lpstr>
      <vt:lpstr>Slide 19</vt:lpstr>
      <vt:lpstr>Types of Linux File System </vt:lpstr>
      <vt:lpstr>Types of Linux File System </vt:lpstr>
      <vt:lpstr>Types of Linux File System </vt:lpstr>
      <vt:lpstr>THE LINUX FILE SYSTEM</vt:lpstr>
      <vt:lpstr>Slide 24</vt:lpstr>
      <vt:lpstr>Slide 25</vt:lpstr>
      <vt:lpstr>Slide 26</vt:lpstr>
      <vt:lpstr>Slide 27</vt:lpstr>
      <vt:lpstr>Slide 28</vt:lpstr>
      <vt:lpstr>Slide 29</vt:lpstr>
      <vt:lpstr>Slide 30</vt:lpstr>
      <vt:lpstr>Linux Directory Structure Diagram </vt:lpstr>
      <vt:lpstr>Each of the above directory (which is a file, at the first place) contains important information, required for booting to device drivers, configuration files, etc. Describing briefly the purpose of each directory, we are starting hierarchically.</vt:lpstr>
      <vt:lpstr>Slide 33</vt:lpstr>
      <vt:lpstr>Slide 34</vt:lpstr>
      <vt:lpstr>Virtualization</vt:lpstr>
      <vt:lpstr>Virtualization</vt:lpstr>
      <vt:lpstr>Slide 37</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arya</dc:creator>
  <cp:lastModifiedBy>arya</cp:lastModifiedBy>
  <cp:revision>18</cp:revision>
  <dcterms:created xsi:type="dcterms:W3CDTF">2021-12-30T01:10:22Z</dcterms:created>
  <dcterms:modified xsi:type="dcterms:W3CDTF">2021-12-29T18:11:53Z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1033-11.2.0.10223</vt:lpwstr>
  </property>
</Properties>
</file>

<file path=docProps/thumbnail.jpeg>
</file>